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64" r:id="rId2"/>
    <p:sldId id="265" r:id="rId3"/>
    <p:sldId id="258" r:id="rId4"/>
    <p:sldId id="259" r:id="rId5"/>
    <p:sldId id="271" r:id="rId6"/>
    <p:sldId id="275" r:id="rId7"/>
    <p:sldId id="270" r:id="rId8"/>
    <p:sldId id="272" r:id="rId9"/>
    <p:sldId id="273" r:id="rId10"/>
    <p:sldId id="261" r:id="rId11"/>
    <p:sldId id="262" r:id="rId12"/>
    <p:sldId id="266" r:id="rId13"/>
    <p:sldId id="267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Style à thème 2 - Accentuatio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Style à thème 2 - Accentuation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oly\results_canproc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</c:rich>
      </c:tx>
      <c:layout>
        <c:manualLayout>
          <c:xMode val="edge"/>
          <c:yMode val="edge"/>
          <c:x val="0.35752494162598175"/>
          <c:y val="9.84009840098401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Feuil2!$C$1</c:f>
              <c:strCache>
                <c:ptCount val="1"/>
                <c:pt idx="0">
                  <c:v>Dice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Feuil2!$B$2:$B$58</c:f>
              <c:numCache>
                <c:formatCode>General</c:formatCode>
                <c:ptCount val="5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</c:numCache>
            </c:numRef>
          </c:xVal>
          <c:yVal>
            <c:numRef>
              <c:f>Feuil2!$C$2:$C$58</c:f>
              <c:numCache>
                <c:formatCode>General</c:formatCode>
                <c:ptCount val="57"/>
                <c:pt idx="0">
                  <c:v>0.34911799999999998</c:v>
                </c:pt>
                <c:pt idx="1">
                  <c:v>0.63414599999999999</c:v>
                </c:pt>
                <c:pt idx="2">
                  <c:v>0.79591800000000001</c:v>
                </c:pt>
                <c:pt idx="3">
                  <c:v>0.74678100000000003</c:v>
                </c:pt>
                <c:pt idx="4">
                  <c:v>0.71720099999999998</c:v>
                </c:pt>
                <c:pt idx="5">
                  <c:v>0.55050500000000002</c:v>
                </c:pt>
                <c:pt idx="6">
                  <c:v>0.61090900000000004</c:v>
                </c:pt>
                <c:pt idx="7">
                  <c:v>0.125971</c:v>
                </c:pt>
                <c:pt idx="8">
                  <c:v>0.769231</c:v>
                </c:pt>
                <c:pt idx="9">
                  <c:v>0.43365700000000001</c:v>
                </c:pt>
                <c:pt idx="10">
                  <c:v>0.74759200000000003</c:v>
                </c:pt>
                <c:pt idx="11">
                  <c:v>0.64102599999999998</c:v>
                </c:pt>
                <c:pt idx="12">
                  <c:v>0.50632900000000003</c:v>
                </c:pt>
                <c:pt idx="13">
                  <c:v>0.72595299999999996</c:v>
                </c:pt>
                <c:pt idx="14">
                  <c:v>0.46182499999999999</c:v>
                </c:pt>
                <c:pt idx="15">
                  <c:v>0.53975899999999999</c:v>
                </c:pt>
                <c:pt idx="16">
                  <c:v>0.71544700000000006</c:v>
                </c:pt>
                <c:pt idx="17">
                  <c:v>0.71891899999999997</c:v>
                </c:pt>
                <c:pt idx="18">
                  <c:v>0.76</c:v>
                </c:pt>
                <c:pt idx="19">
                  <c:v>0</c:v>
                </c:pt>
                <c:pt idx="20">
                  <c:v>0.28975299999999998</c:v>
                </c:pt>
                <c:pt idx="21">
                  <c:v>0.161137</c:v>
                </c:pt>
                <c:pt idx="22">
                  <c:v>0.55384599999999995</c:v>
                </c:pt>
                <c:pt idx="23">
                  <c:v>0.61538499999999996</c:v>
                </c:pt>
                <c:pt idx="24">
                  <c:v>5.0139000000000003E-2</c:v>
                </c:pt>
                <c:pt idx="25">
                  <c:v>0.48849599999999999</c:v>
                </c:pt>
                <c:pt idx="26">
                  <c:v>0.35862100000000002</c:v>
                </c:pt>
                <c:pt idx="27">
                  <c:v>0.46918500000000002</c:v>
                </c:pt>
                <c:pt idx="28">
                  <c:v>0.59574499999999997</c:v>
                </c:pt>
                <c:pt idx="29">
                  <c:v>0.556863</c:v>
                </c:pt>
                <c:pt idx="30">
                  <c:v>0.23785600000000001</c:v>
                </c:pt>
                <c:pt idx="31">
                  <c:v>0.114943</c:v>
                </c:pt>
                <c:pt idx="32">
                  <c:v>0.64044900000000005</c:v>
                </c:pt>
                <c:pt idx="33">
                  <c:v>0.478632</c:v>
                </c:pt>
                <c:pt idx="34">
                  <c:v>0.57543900000000003</c:v>
                </c:pt>
                <c:pt idx="35">
                  <c:v>0.19917000000000001</c:v>
                </c:pt>
                <c:pt idx="36">
                  <c:v>0.23008799999999999</c:v>
                </c:pt>
                <c:pt idx="37">
                  <c:v>0.731707</c:v>
                </c:pt>
                <c:pt idx="38">
                  <c:v>0.43974200000000002</c:v>
                </c:pt>
                <c:pt idx="39">
                  <c:v>0.338028</c:v>
                </c:pt>
                <c:pt idx="40">
                  <c:v>9.1768000000000002E-2</c:v>
                </c:pt>
                <c:pt idx="41">
                  <c:v>0.63105599999999995</c:v>
                </c:pt>
                <c:pt idx="42">
                  <c:v>0.76640399999999997</c:v>
                </c:pt>
                <c:pt idx="43">
                  <c:v>0.59523800000000004</c:v>
                </c:pt>
                <c:pt idx="44">
                  <c:v>0</c:v>
                </c:pt>
                <c:pt idx="45">
                  <c:v>0.27397300000000002</c:v>
                </c:pt>
                <c:pt idx="46">
                  <c:v>0.15254200000000001</c:v>
                </c:pt>
                <c:pt idx="47">
                  <c:v>0.70588200000000001</c:v>
                </c:pt>
                <c:pt idx="48">
                  <c:v>0.39330500000000002</c:v>
                </c:pt>
                <c:pt idx="49">
                  <c:v>0</c:v>
                </c:pt>
                <c:pt idx="50">
                  <c:v>0.409742</c:v>
                </c:pt>
                <c:pt idx="51">
                  <c:v>0.49297999999999997</c:v>
                </c:pt>
                <c:pt idx="52">
                  <c:v>0.48275899999999999</c:v>
                </c:pt>
                <c:pt idx="53">
                  <c:v>0.62068999999999996</c:v>
                </c:pt>
                <c:pt idx="54">
                  <c:v>0.67632899999999996</c:v>
                </c:pt>
                <c:pt idx="55">
                  <c:v>0.44961200000000001</c:v>
                </c:pt>
                <c:pt idx="56">
                  <c:v>0.66037699999999999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05-4AF9-932D-379C48415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9029967"/>
        <c:axId val="1599032367"/>
      </c:scatterChart>
      <c:valAx>
        <c:axId val="159902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9032367"/>
        <c:crosses val="autoZero"/>
        <c:crossBetween val="midCat"/>
      </c:valAx>
      <c:valAx>
        <c:axId val="1599032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90299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Feuil5!$C$1</c:f>
              <c:strCache>
                <c:ptCount val="1"/>
                <c:pt idx="0">
                  <c:v>Dice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Feuil5!$C$2:$C$33</c:f>
              <c:numCache>
                <c:formatCode>General</c:formatCode>
                <c:ptCount val="32"/>
                <c:pt idx="0">
                  <c:v>0.26636599999999999</c:v>
                </c:pt>
                <c:pt idx="1">
                  <c:v>0.51868899999999996</c:v>
                </c:pt>
                <c:pt idx="2">
                  <c:v>0.60749200000000003</c:v>
                </c:pt>
                <c:pt idx="3">
                  <c:v>0.47169800000000001</c:v>
                </c:pt>
                <c:pt idx="4">
                  <c:v>0.64516099999999998</c:v>
                </c:pt>
                <c:pt idx="5">
                  <c:v>0.28808899999999998</c:v>
                </c:pt>
                <c:pt idx="6">
                  <c:v>0.361174</c:v>
                </c:pt>
                <c:pt idx="7">
                  <c:v>0.37536700000000001</c:v>
                </c:pt>
                <c:pt idx="8">
                  <c:v>0.33412900000000001</c:v>
                </c:pt>
                <c:pt idx="9">
                  <c:v>0.30769200000000002</c:v>
                </c:pt>
                <c:pt idx="10">
                  <c:v>0.32800000000000001</c:v>
                </c:pt>
                <c:pt idx="11">
                  <c:v>0.46534700000000001</c:v>
                </c:pt>
                <c:pt idx="12">
                  <c:v>0.769231</c:v>
                </c:pt>
                <c:pt idx="13">
                  <c:v>0.38279600000000003</c:v>
                </c:pt>
                <c:pt idx="14">
                  <c:v>0.41750799999999999</c:v>
                </c:pt>
                <c:pt idx="15">
                  <c:v>0.43405700000000003</c:v>
                </c:pt>
                <c:pt idx="16">
                  <c:v>0.385882</c:v>
                </c:pt>
                <c:pt idx="17">
                  <c:v>0.46319300000000002</c:v>
                </c:pt>
                <c:pt idx="18">
                  <c:v>0.47895500000000002</c:v>
                </c:pt>
                <c:pt idx="19">
                  <c:v>0.151786</c:v>
                </c:pt>
                <c:pt idx="20">
                  <c:v>0.23642199999999999</c:v>
                </c:pt>
                <c:pt idx="21">
                  <c:v>0.472993</c:v>
                </c:pt>
                <c:pt idx="22">
                  <c:v>0.35993700000000001</c:v>
                </c:pt>
                <c:pt idx="23">
                  <c:v>0.26323299999999999</c:v>
                </c:pt>
                <c:pt idx="24">
                  <c:v>0.51612899999999995</c:v>
                </c:pt>
                <c:pt idx="25">
                  <c:v>0.222997</c:v>
                </c:pt>
                <c:pt idx="26">
                  <c:v>0.45437300000000003</c:v>
                </c:pt>
                <c:pt idx="27">
                  <c:v>0.421348</c:v>
                </c:pt>
                <c:pt idx="28">
                  <c:v>0.103728</c:v>
                </c:pt>
                <c:pt idx="29">
                  <c:v>0.58153200000000005</c:v>
                </c:pt>
                <c:pt idx="30">
                  <c:v>0.37163800000000002</c:v>
                </c:pt>
                <c:pt idx="31">
                  <c:v>0.13953499999999999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31-4162-9E34-1327AE5DBC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9044367"/>
        <c:axId val="1599045327"/>
      </c:scatterChart>
      <c:valAx>
        <c:axId val="159904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9045327"/>
        <c:crosses val="autoZero"/>
        <c:crossBetween val="midCat"/>
      </c:valAx>
      <c:valAx>
        <c:axId val="1599045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990443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5be0d8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a5be0d8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fc59d028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fc59d028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c59d028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c59d028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fc59d028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fc59d0287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a73e1e7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a73e1e7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fc59d0287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fc59d0287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CCE09-E387-5B7E-4CEA-5BC62EA3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000A02-5EB8-02B5-4957-45AA34FC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E53D3B-418E-E9E4-9FB7-DF94ED4B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C5F1-22C5-4819-93EA-40466F9C171D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EACE69-8983-B5C3-E8BE-EF63EFA2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22C731-67D8-7E43-1D32-67095FC5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91ED4-AE36-4E75-ADE3-0F84540270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60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brainhack-school2023/laines_project/blob/main/brainhack_data_analysis%20.ipynb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github.com/brainhack-school2023/laines_project/blob/main/results_canproco.xlsx" TargetMode="Externa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hyperlink" Target="https://github.com/brainhack-school2023/laines_project" TargetMode="External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6.png"/><Relationship Id="rId7" Type="http://schemas.openxmlformats.org/officeDocument/2006/relationships/image" Target="../media/image68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gif"/><Relationship Id="rId5" Type="http://schemas.openxmlformats.org/officeDocument/2006/relationships/hyperlink" Target="https://github.com/ivadomed/model_seg_ms_mp2rage" TargetMode="Externa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2003.0437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16/j.neuri.2022.100071" TargetMode="External"/><Relationship Id="rId4" Type="http://schemas.openxmlformats.org/officeDocument/2006/relationships/hyperlink" Target="http://arxiv.org/abs/1606.066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github.com/MIC-DKFZ/nnUNet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rainhack-school2023.github.io/laines_project/viewer_sc_g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gif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gif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gif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gif"/><Relationship Id="rId22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29624" y="111877"/>
            <a:ext cx="7968327" cy="2825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dirty="0">
                <a:solidFill>
                  <a:srgbClr val="DBDEE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MS lesions segmentation in the </a:t>
            </a:r>
            <a:r>
              <a:rPr lang="en-US" sz="4500" dirty="0">
                <a:solidFill>
                  <a:srgbClr val="DBDEE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spinal cord </a:t>
            </a:r>
            <a:r>
              <a:rPr lang="en-US" sz="4500" b="0" i="0" dirty="0">
                <a:solidFill>
                  <a:srgbClr val="DBDEE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4500" b="0" i="0" dirty="0" err="1">
                <a:solidFill>
                  <a:srgbClr val="DBDEE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CanProCo</a:t>
            </a:r>
            <a:r>
              <a:rPr lang="en-US" sz="4500" b="0" i="0" dirty="0">
                <a:solidFill>
                  <a:srgbClr val="DBDEE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729627" y="3111638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Nilser LAINES MEDINA  - Polytechnique de Montréal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84" y="3750423"/>
            <a:ext cx="3200674" cy="12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École Polytechnique de Montréal (Canada)">
            <a:extLst>
              <a:ext uri="{FF2B5EF4-FFF2-40B4-BE49-F238E27FC236}">
                <a16:creationId xmlns:a16="http://schemas.microsoft.com/office/drawing/2014/main" id="{65DAB608-6800-5C0A-B585-56544404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71" y="3994115"/>
            <a:ext cx="1669775" cy="9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>
            <a:extLst>
              <a:ext uri="{FF2B5EF4-FFF2-40B4-BE49-F238E27FC236}">
                <a16:creationId xmlns:a16="http://schemas.microsoft.com/office/drawing/2014/main" id="{9148187F-1647-03AF-C48F-57B0D0BD8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15" t="31942" r="52664" b="36983"/>
          <a:stretch/>
        </p:blipFill>
        <p:spPr>
          <a:xfrm>
            <a:off x="7767550" y="4163658"/>
            <a:ext cx="1027326" cy="750691"/>
          </a:xfrm>
          <a:prstGeom prst="rect">
            <a:avLst/>
          </a:prstGeom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2146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Deliverables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984064"/>
            <a:ext cx="8520600" cy="1662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59595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Lato"/>
              </a:rPr>
              <a:t>Preprocessing pipeline for training/testing nnU-net in MS lesions </a:t>
            </a:r>
            <a:endParaRPr lang="en-US" sz="1900" b="0" i="0" u="none" strike="noStrike" dirty="0">
              <a:solidFill>
                <a:srgbClr val="61616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61616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for segmenting lesions in </a:t>
            </a:r>
            <a:r>
              <a:rPr lang="en-US" sz="1900" dirty="0">
                <a:solidFill>
                  <a:srgbClr val="61616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/>
              </a:rPr>
              <a:t>Github repository </a:t>
            </a:r>
            <a:endParaRPr lang="en-US" sz="1900" dirty="0">
              <a:solidFill>
                <a:srgbClr val="61616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b="0" i="0" u="none" strike="noStrike" dirty="0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5"/>
              </a:rPr>
              <a:t>Preliminary results</a:t>
            </a:r>
            <a:r>
              <a:rPr lang="en-US" sz="1900" b="0" i="0" u="none" strike="noStrike" dirty="0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of the MS lesion segmentation in the SC using 2D </a:t>
            </a:r>
            <a:r>
              <a:rPr lang="en-US" sz="1900" b="0" i="0" u="none" strike="noStrike" dirty="0" err="1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nnUnet</a:t>
            </a:r>
            <a:r>
              <a:rPr lang="en-US" sz="1900" b="0" i="0" u="none" strike="noStrike" dirty="0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61616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6"/>
              </a:rPr>
              <a:t>Jupyter n</a:t>
            </a:r>
            <a:r>
              <a:rPr lang="en-US" sz="1900" b="0" i="0" u="none" strike="noStrike" dirty="0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6"/>
              </a:rPr>
              <a:t>otebook </a:t>
            </a:r>
            <a:r>
              <a:rPr lang="en-US" sz="1900" b="0" i="0" u="none" strike="noStrike" dirty="0">
                <a:solidFill>
                  <a:srgbClr val="61616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for data analysis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sz="19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B9A69F-C9E5-B0F9-673D-FC3DEB8012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76" t="8527" r="57805" b="32502"/>
          <a:stretch/>
        </p:blipFill>
        <p:spPr>
          <a:xfrm>
            <a:off x="1200124" y="2570477"/>
            <a:ext cx="795711" cy="23525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9168F91-A390-123D-BC9E-17FD05609B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60" t="9177" r="56893" b="33718"/>
          <a:stretch/>
        </p:blipFill>
        <p:spPr>
          <a:xfrm>
            <a:off x="105947" y="2571748"/>
            <a:ext cx="1021422" cy="2352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EAFA7D-7CFB-DB32-ACFA-31805F25E4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846" t="8817" r="59268" b="32213"/>
          <a:stretch/>
        </p:blipFill>
        <p:spPr>
          <a:xfrm>
            <a:off x="2052631" y="2578165"/>
            <a:ext cx="559304" cy="23525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D36DF7F-149B-1374-4804-96033C8FBB1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415" t="7949" r="60244" b="33080"/>
          <a:stretch/>
        </p:blipFill>
        <p:spPr>
          <a:xfrm>
            <a:off x="3041326" y="2578166"/>
            <a:ext cx="449750" cy="23525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ADBAFB-C247-6B2B-6D5D-B86D17A8AE0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057" t="8527" r="58537" b="32502"/>
          <a:stretch/>
        </p:blipFill>
        <p:spPr>
          <a:xfrm>
            <a:off x="3540701" y="2587809"/>
            <a:ext cx="738051" cy="23525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8E4EC6E-EF4F-885B-9A80-BEC6F28A74B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68" t="12430" r="54715" b="13279"/>
          <a:stretch/>
        </p:blipFill>
        <p:spPr>
          <a:xfrm>
            <a:off x="4328377" y="2578165"/>
            <a:ext cx="632930" cy="233716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843FEBA-D75B-6FC1-1DF5-AC95C68243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637" t="9698" r="55372" b="16013"/>
          <a:stretch/>
        </p:blipFill>
        <p:spPr>
          <a:xfrm>
            <a:off x="5010932" y="2570477"/>
            <a:ext cx="558825" cy="233716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C9951BB-0E96-05FE-03E0-2702BBB1E7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057" t="33579" r="48699" b="33080"/>
          <a:stretch/>
        </p:blipFill>
        <p:spPr>
          <a:xfrm>
            <a:off x="5635237" y="2572943"/>
            <a:ext cx="814615" cy="75468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8897D46-2E6F-0876-1FAE-54D7554421A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0910" t="26595" r="49812" b="45076"/>
          <a:stretch/>
        </p:blipFill>
        <p:spPr>
          <a:xfrm>
            <a:off x="5633773" y="3399220"/>
            <a:ext cx="814615" cy="67335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2BB6C2B-C954-CB97-63C0-BD741FAAE60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107" t="31653" r="48374" b="31848"/>
          <a:stretch/>
        </p:blipFill>
        <p:spPr>
          <a:xfrm>
            <a:off x="5633773" y="4138682"/>
            <a:ext cx="820362" cy="74793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44A9BA5-0F20-C428-38B6-A656555E431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5674" t="34824" r="54553" b="39449"/>
          <a:stretch/>
        </p:blipFill>
        <p:spPr>
          <a:xfrm>
            <a:off x="7753288" y="3348258"/>
            <a:ext cx="1049021" cy="7677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EE9D4CC-784C-5978-1917-9E1D4524F2F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1788" t="10263" r="61059" b="52447"/>
          <a:stretch/>
        </p:blipFill>
        <p:spPr>
          <a:xfrm>
            <a:off x="6890289" y="2570477"/>
            <a:ext cx="789816" cy="231614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C07C9B88-848C-6F59-36C1-8EA05778387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6098" t="12863" r="54959" b="63144"/>
          <a:stretch/>
        </p:blipFill>
        <p:spPr>
          <a:xfrm>
            <a:off x="7737543" y="2570477"/>
            <a:ext cx="1049021" cy="74737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D9BC03E8-7946-7CFA-E495-5DF1939B1526}"/>
              </a:ext>
            </a:extLst>
          </p:cNvPr>
          <p:cNvSpPr txBox="1"/>
          <p:nvPr/>
        </p:nvSpPr>
        <p:spPr>
          <a:xfrm>
            <a:off x="939894" y="4833300"/>
            <a:ext cx="1063112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STIR/PSIR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F964EDB-55CE-F1BF-B4B8-803BC34C29E0}"/>
              </a:ext>
            </a:extLst>
          </p:cNvPr>
          <p:cNvSpPr txBox="1"/>
          <p:nvPr/>
        </p:nvSpPr>
        <p:spPr>
          <a:xfrm>
            <a:off x="4003808" y="4835723"/>
            <a:ext cx="1321196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3T MP2RAGE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9EE6F8A-A75F-3336-6AF5-9201033ECC5F}"/>
              </a:ext>
            </a:extLst>
          </p:cNvPr>
          <p:cNvSpPr txBox="1"/>
          <p:nvPr/>
        </p:nvSpPr>
        <p:spPr>
          <a:xfrm>
            <a:off x="7241673" y="4838884"/>
            <a:ext cx="1321196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7T MP2RAGE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segmentation of MS lesions in the spinal cord is a challenge:</a:t>
            </a:r>
          </a:p>
          <a:p>
            <a:pPr marL="1460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there is no segmentation model that works "right" in MS lesions</a:t>
            </a:r>
          </a:p>
          <a:p>
            <a:pPr marL="1460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 is linked to inter-rater bias, small volume and irregularity of lesions.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approach </a:t>
            </a:r>
            <a:r>
              <a:rPr lang="en-US" sz="1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(2D </a:t>
            </a:r>
            <a:r>
              <a:rPr lang="en-US" sz="1300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nnUnet</a:t>
            </a:r>
            <a:r>
              <a:rPr lang="en-US" sz="1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STIR/PSIR and a replicability test on MP2RAGE data. 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deep learning lesion segmentation models is a work in progress. 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55AC534-47B6-2136-F63A-728392B9E6B4}"/>
              </a:ext>
            </a:extLst>
          </p:cNvPr>
          <p:cNvSpPr>
            <a:spLocks noGrp="1"/>
          </p:cNvSpPr>
          <p:nvPr/>
        </p:nvSpPr>
        <p:spPr bwMode="auto">
          <a:xfrm>
            <a:off x="6308640" y="4796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9F127C-6C1E-8742-A18A-1EB10F056692}" type="slidenum">
              <a:rPr lang="en-US" sz="800">
                <a:solidFill>
                  <a:srgbClr val="081D3A"/>
                </a:solidFill>
              </a:rPr>
              <a:t>11</a:t>
            </a:fld>
            <a:endParaRPr lang="en-US" sz="800" dirty="0">
              <a:solidFill>
                <a:srgbClr val="081D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5609C-CD54-3349-B28D-328143A92A20}"/>
              </a:ext>
            </a:extLst>
          </p:cNvPr>
          <p:cNvSpPr>
            <a:spLocks noGrp="1"/>
          </p:cNvSpPr>
          <p:nvPr/>
        </p:nvSpPr>
        <p:spPr bwMode="auto">
          <a:xfrm>
            <a:off x="6980308" y="4796823"/>
            <a:ext cx="2173131" cy="2825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9F127C-6C1E-8742-A18A-1EB10F056692}" type="slidenum">
              <a:rPr lang="en-US" sz="800">
                <a:solidFill>
                  <a:srgbClr val="081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800" dirty="0">
              <a:solidFill>
                <a:srgbClr val="081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AE818902-D6A6-FEC2-CEDA-36FF1913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6834" t="4804" r="16218" b="14591"/>
          <a:stretch/>
        </p:blipFill>
        <p:spPr bwMode="auto">
          <a:xfrm rot="5400000">
            <a:off x="7607941" y="1726276"/>
            <a:ext cx="1024199" cy="1471243"/>
          </a:xfrm>
          <a:prstGeom prst="rect">
            <a:avLst/>
          </a:prstGeom>
          <a:noFill/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05675B6-F575-42C3-7092-8CDFC5C92232}"/>
              </a:ext>
            </a:extLst>
          </p:cNvPr>
          <p:cNvSpPr/>
          <p:nvPr/>
        </p:nvSpPr>
        <p:spPr bwMode="auto">
          <a:xfrm>
            <a:off x="6745286" y="1984751"/>
            <a:ext cx="548185" cy="9473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D12D1B-E5B9-C1CD-051F-CE2BBE4EE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1" t="35891" r="34645" b="25804"/>
          <a:stretch/>
        </p:blipFill>
        <p:spPr bwMode="auto">
          <a:xfrm rot="16200000">
            <a:off x="5041564" y="3400779"/>
            <a:ext cx="1926508" cy="12693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16A8B6F-0FA2-B793-D0DE-98EC7B8FA287}"/>
              </a:ext>
            </a:extLst>
          </p:cNvPr>
          <p:cNvSpPr txBox="1"/>
          <p:nvPr/>
        </p:nvSpPr>
        <p:spPr bwMode="auto">
          <a:xfrm>
            <a:off x="4846059" y="1676974"/>
            <a:ext cx="15118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PSIR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STIR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E049AD-D1F1-6D9A-E439-367935C61382}"/>
              </a:ext>
            </a:extLst>
          </p:cNvPr>
          <p:cNvSpPr txBox="1"/>
          <p:nvPr/>
        </p:nvSpPr>
        <p:spPr bwMode="auto">
          <a:xfrm>
            <a:off x="7478849" y="1580464"/>
            <a:ext cx="1511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Other contrasts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0102DB-A7ED-2436-DF59-D6A63DE887E8}"/>
              </a:ext>
            </a:extLst>
          </p:cNvPr>
          <p:cNvSpPr/>
          <p:nvPr/>
        </p:nvSpPr>
        <p:spPr bwMode="auto">
          <a:xfrm>
            <a:off x="5338433" y="1632799"/>
            <a:ext cx="1365592" cy="33659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87678-3B90-002E-5A2B-CB41009F0116}"/>
              </a:ext>
            </a:extLst>
          </p:cNvPr>
          <p:cNvSpPr/>
          <p:nvPr/>
        </p:nvSpPr>
        <p:spPr bwMode="auto">
          <a:xfrm>
            <a:off x="7340365" y="1632799"/>
            <a:ext cx="1606245" cy="33659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94;p19">
            <a:extLst>
              <a:ext uri="{FF2B5EF4-FFF2-40B4-BE49-F238E27FC236}">
                <a16:creationId xmlns:a16="http://schemas.microsoft.com/office/drawing/2014/main" id="{7E3C1FD6-0632-931E-3834-CBCC02EFE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330073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05B9EDF-0E1A-5684-85F1-6EB94E9BAB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r="36582"/>
          <a:stretch/>
        </p:blipFill>
        <p:spPr>
          <a:xfrm>
            <a:off x="5974773" y="1648544"/>
            <a:ext cx="706474" cy="153891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19B3CC-63D4-2834-DAB6-250723FFACAF}"/>
              </a:ext>
            </a:extLst>
          </p:cNvPr>
          <p:cNvSpPr txBox="1"/>
          <p:nvPr/>
        </p:nvSpPr>
        <p:spPr>
          <a:xfrm>
            <a:off x="463588" y="1174279"/>
            <a:ext cx="4874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3D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nnUnet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multiple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Seg MS MP2RAGE model </a:t>
            </a:r>
            <a:r>
              <a:rPr lang="fr-FR" sz="11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from</a:t>
            </a:r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Basel</a:t>
            </a:r>
            <a:r>
              <a:rPr lang="fr-F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Data augmentation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(GAN; Diffusion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Transfer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to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trainings 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8BEE808-EEAA-64ED-0FC1-6477BFFA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32" t="10967" r="52114" b="12123"/>
          <a:stretch/>
        </p:blipFill>
        <p:spPr>
          <a:xfrm>
            <a:off x="2578593" y="2534947"/>
            <a:ext cx="882956" cy="240945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17F16C3-2E40-ACC6-F851-84A6D670CE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56" t="10967" r="51301" b="10967"/>
          <a:stretch/>
        </p:blipFill>
        <p:spPr>
          <a:xfrm>
            <a:off x="1545125" y="2538744"/>
            <a:ext cx="982572" cy="244567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C633374-48A8-75CE-DEF3-4C902D077D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6" t="10695" r="51301" b="10967"/>
          <a:stretch/>
        </p:blipFill>
        <p:spPr>
          <a:xfrm>
            <a:off x="521292" y="2519632"/>
            <a:ext cx="982572" cy="2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2444 0.00162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9" grpId="0"/>
      <p:bldP spid="10" grpId="0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93288" y="1017725"/>
            <a:ext cx="8891242" cy="39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A. J. Thompson et al., ‘Diagnosis of multiple sclerosis: 2017 revisions of the McDonald criteria’, Lancet Neurol., vol. 17, no. 2, pp. 162–173, Feb. 2018,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10.1016/S1474-4422(17)30470-2.</a:t>
            </a: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B. De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Leener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et al., ‘SCT: Spinal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Toolbox, an open-source software for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processing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spinal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MRI data’,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NeuroImage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vol. 145, pp. 24–43, Jan. 2017,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10.1016/j.neuroimage.2016.10.009.</a:t>
            </a:r>
            <a:endParaRPr lang="en-US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C. Gros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et al.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‘Automatic segmentation of the spinal cord and intramedullary multiple sclerosis lesions with convolutional neural networks’, </a:t>
            </a:r>
            <a:r>
              <a:rPr lang="en-US" sz="900" i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NeuroImage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vol. 184, pp. 901–915, Jan. 2019,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10.1016/j.neuroimage.2018.09.081.</a:t>
            </a: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O. Vincent, C. Gros, J. P. Cohen, and J. Cohen-Adad, ‘Automatic segmentation of spinal multiple sclerosis lesions: How to generalize across MRI contrasts?’,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ArXiv200304377 Cs </a:t>
            </a:r>
            <a:r>
              <a:rPr lang="en-US" sz="900" i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Eess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Jun. 2020, Accessed: May 25, 2022. [Online]. Available: 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http://arxiv.org/abs/2003.04377</a:t>
            </a:r>
            <a:endParaRPr lang="en-US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H.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Lassmann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‘Multiple Sclerosis Pathology’, 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Cold Spring </a:t>
            </a:r>
            <a:r>
              <a:rPr lang="en-US" sz="900" i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Harb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900" i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Perspect</a:t>
            </a:r>
            <a:r>
              <a:rPr lang="en-US" sz="9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Med.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vol. 8, no. 3, Mar. 2018,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10.1101/cshperspect.a028936. </a:t>
            </a: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Ronneberger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P. Fischer, and T.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Brox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‘U-Net: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Convolutional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Networks for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Biomedical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Image Segmentation’.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arXiv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May 18, 2015.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doi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10.48550/arXiv.1505.04597.</a:t>
            </a: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Ö.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Çiçek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Abdulkadir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S. S.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Lienkamp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T.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Brox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and O.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Ronneberger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‘3D U-Net: Learning Dense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Volumetric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Segmentation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from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Sparse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Annotation’.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arXiv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Jun. 21, 2016.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Accessed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Jun. 30, 2022. [Online].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Available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4"/>
              </a:rPr>
              <a:t>http://arxiv.org/abs/1606.06650</a:t>
            </a: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Oh, J.,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Arbour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N., Giuliani, F., Guenette, M., Kolind, S.,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Lynd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L., Marrie, R. A., Metz, L. M., Patten, S. B., Prat, A.,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Schabas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A., Smyth, P., Tam, R.,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Traboulsee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A., &amp; Yong, V. W. (2021). The Canadian prospective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cohort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study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understand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progression in multiple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sclerosis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(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CanProCo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):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Rationale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aims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and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study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design. BMC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Neurology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21(1), 418. https://doi.org/10.1186/s12883-021-02447-7</a:t>
            </a: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Sastre-Garriga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J., Pareto, D.,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Alberich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M.,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Rodríguez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-Acevedo, B., Vidal-Jordana, À., Corral, J. F.,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Tintoré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M., Río, J., Auger, C.,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Montalban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X., &amp;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Rovira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À. (2022). Spinal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cord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grey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matter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atrophy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 Multiple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Sclerosis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clinical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practice. Neuroscience Informatics, 2(2), 100071. </a:t>
            </a:r>
            <a:r>
              <a:rPr lang="fr-FR" sz="9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https://doi.org/10.1016/j.neuri.2022.100071</a:t>
            </a: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endParaRPr lang="fr-FR" sz="9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55697" y="79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83370" y="582102"/>
            <a:ext cx="9187014" cy="1531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 defTabSz="914400">
              <a:spcBef>
                <a:spcPts val="0"/>
              </a:spcBef>
              <a:spcAft>
                <a:spcPts val="300"/>
              </a:spcAft>
              <a:buSzPct val="85000"/>
              <a:buFont typeface="Wingdings"/>
              <a:buChar char="Ø"/>
              <a:defRPr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 is a disabling disease of the brain and spinal cord (SC). Characterized by presence of lesions [1][2][3]</a:t>
            </a:r>
          </a:p>
          <a:p>
            <a:pPr algn="l" defTabSz="914400">
              <a:spcBef>
                <a:spcPts val="0"/>
              </a:spcBef>
              <a:spcAft>
                <a:spcPts val="300"/>
              </a:spcAft>
              <a:buSzPct val="85000"/>
              <a:buFont typeface="Wingdings"/>
              <a:buChar char="Ø"/>
              <a:defRPr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Studies demonstrated the added value of 3T MP2RAGE sequence [5] and the advantages of 7T imaging [4][6][7][8].</a:t>
            </a:r>
          </a:p>
          <a:p>
            <a:pPr algn="l" defTabSz="914400">
              <a:spcBef>
                <a:spcPts val="0"/>
              </a:spcBef>
              <a:spcAft>
                <a:spcPts val="300"/>
              </a:spcAft>
              <a:buSzPct val="85000"/>
              <a:buFont typeface="Wingdings"/>
              <a:buChar char="Ø"/>
              <a:defRPr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lesion identification is a slow process subject to inter-rater variability [9][10]. </a:t>
            </a:r>
          </a:p>
          <a:p>
            <a:pPr algn="l" defTabSz="914400">
              <a:spcBef>
                <a:spcPts val="0"/>
              </a:spcBef>
              <a:spcAft>
                <a:spcPts val="300"/>
              </a:spcAft>
              <a:buSzPct val="85000"/>
              <a:buFont typeface="Wingdings"/>
              <a:buChar char="Ø"/>
              <a:defRPr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 MS lesion segmentation in the SC has some initiatives [9][10][11]. 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EE80F5-F3BC-69FC-2A9E-5039408C1111}"/>
              </a:ext>
            </a:extLst>
          </p:cNvPr>
          <p:cNvSpPr txBox="1"/>
          <p:nvPr/>
        </p:nvSpPr>
        <p:spPr>
          <a:xfrm>
            <a:off x="83370" y="4623443"/>
            <a:ext cx="9187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Lassmann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Cold Spring Harbor Perspectives, 2018;    [2] Thompson et al., The Lancet. Neurology, 2018;   [3] </a:t>
            </a:r>
            <a:r>
              <a:rPr lang="fr-FR" sz="8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Sastre-Garriga</a:t>
            </a:r>
            <a:r>
              <a:rPr lang="fr-FR" sz="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al., Nature </a:t>
            </a:r>
            <a:r>
              <a:rPr lang="fr-FR" sz="8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fr-FR" sz="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8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Neurology</a:t>
            </a:r>
            <a:r>
              <a:rPr lang="fr-FR" sz="8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8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2020;    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Dula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Multiple sclerosis, 2016;     [5]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Demortière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AJNR, 2020;        [6] Ouellette et al., Brain, 2020;     [7]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Massire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ISMRM 2019;      [8]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Massire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NeuroImage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2020;     [9] Vincent et al., arXiv:2003.04377 [cs,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eess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 2020;       </a:t>
            </a:r>
          </a:p>
          <a:p>
            <a:pPr>
              <a:defRPr/>
            </a:pP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[10] Gros et al.,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NeuroImage</a:t>
            </a:r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2019;     [11] Hsu et al., ISMRM 2021 ;     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[12]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Cerri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al.,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NeuroImage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2021;      [13] Shamir et al., </a:t>
            </a:r>
            <a:r>
              <a:rPr lang="en-US" sz="800" i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bioRxiv</a:t>
            </a:r>
            <a:r>
              <a:rPr lang="en-US" sz="8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10.1101/306977, 2018 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6FBB414-DD12-5492-FE42-930AFD219323}"/>
              </a:ext>
            </a:extLst>
          </p:cNvPr>
          <p:cNvGrpSpPr/>
          <p:nvPr/>
        </p:nvGrpSpPr>
        <p:grpSpPr>
          <a:xfrm>
            <a:off x="565651" y="1822230"/>
            <a:ext cx="3500974" cy="1732954"/>
            <a:chOff x="92254" y="1940625"/>
            <a:chExt cx="3334875" cy="1619247"/>
          </a:xfrm>
        </p:grpSpPr>
        <p:pic>
          <p:nvPicPr>
            <p:cNvPr id="2" name="Espace réservé du contenu 8">
              <a:extLst>
                <a:ext uri="{FF2B5EF4-FFF2-40B4-BE49-F238E27FC236}">
                  <a16:creationId xmlns:a16="http://schemas.microsoft.com/office/drawing/2014/main" id="{DDD6361B-B557-36B7-FB6B-8222749D1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" t="3379" r="524" b="50047"/>
            <a:stretch/>
          </p:blipFill>
          <p:spPr bwMode="auto">
            <a:xfrm>
              <a:off x="92254" y="1940625"/>
              <a:ext cx="3181382" cy="1619247"/>
            </a:xfrm>
            <a:prstGeom prst="rect">
              <a:avLst/>
            </a:prstGeom>
          </p:spPr>
        </p:pic>
        <p:sp>
          <p:nvSpPr>
            <p:cNvPr id="4" name="ZoneTexte 35">
              <a:extLst>
                <a:ext uri="{FF2B5EF4-FFF2-40B4-BE49-F238E27FC236}">
                  <a16:creationId xmlns:a16="http://schemas.microsoft.com/office/drawing/2014/main" id="{C8A75920-BB42-CC9A-9018-CDC117248740}"/>
                </a:ext>
              </a:extLst>
            </p:cNvPr>
            <p:cNvSpPr txBox="1"/>
            <p:nvPr/>
          </p:nvSpPr>
          <p:spPr bwMode="auto">
            <a:xfrm>
              <a:off x="2922563" y="3080301"/>
              <a:ext cx="504566" cy="244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[11]</a:t>
              </a:r>
              <a:endParaRPr lang="fr-FR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23AEB28-D319-2EC6-FF0F-52795D057ACE}"/>
              </a:ext>
            </a:extLst>
          </p:cNvPr>
          <p:cNvGrpSpPr/>
          <p:nvPr/>
        </p:nvGrpSpPr>
        <p:grpSpPr>
          <a:xfrm>
            <a:off x="5258193" y="1842073"/>
            <a:ext cx="3291447" cy="1400383"/>
            <a:chOff x="4325654" y="3164120"/>
            <a:chExt cx="3291447" cy="140038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8D2A36F-ED24-53C4-2DF1-03B842145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269" t="39747" r="44715" b="32069"/>
            <a:stretch/>
          </p:blipFill>
          <p:spPr>
            <a:xfrm>
              <a:off x="4325654" y="3164120"/>
              <a:ext cx="3181382" cy="1400383"/>
            </a:xfrm>
            <a:prstGeom prst="rect">
              <a:avLst/>
            </a:prstGeom>
          </p:spPr>
        </p:pic>
        <p:sp>
          <p:nvSpPr>
            <p:cNvPr id="10" name="ZoneTexte 35">
              <a:extLst>
                <a:ext uri="{FF2B5EF4-FFF2-40B4-BE49-F238E27FC236}">
                  <a16:creationId xmlns:a16="http://schemas.microsoft.com/office/drawing/2014/main" id="{6E731078-D950-5D1D-EC32-5E2209EBF49A}"/>
                </a:ext>
              </a:extLst>
            </p:cNvPr>
            <p:cNvSpPr txBox="1"/>
            <p:nvPr/>
          </p:nvSpPr>
          <p:spPr bwMode="auto">
            <a:xfrm>
              <a:off x="7112535" y="4184043"/>
              <a:ext cx="504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>
                <a:defRPr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[10]</a:t>
              </a:r>
              <a:endParaRPr lang="fr-F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157775B-25D2-030C-54A9-4A2171C4BCD3}"/>
              </a:ext>
            </a:extLst>
          </p:cNvPr>
          <p:cNvSpPr txBox="1"/>
          <p:nvPr/>
        </p:nvSpPr>
        <p:spPr bwMode="auto">
          <a:xfrm>
            <a:off x="570425" y="3623764"/>
            <a:ext cx="4222555" cy="9387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Keep in mind!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 Score is affected by low pixel count [13] </a:t>
            </a:r>
            <a:endParaRPr lang="fr-FR" sz="11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=&gt;  Lesions have a small volume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 Inter-rater in the </a:t>
            </a:r>
            <a:r>
              <a:rPr lang="en-US" sz="11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 lesions [12] = </a:t>
            </a:r>
            <a:r>
              <a:rPr lang="fr-FR" sz="110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[0.59 - 0.69]</a:t>
            </a: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Dice Inter-rater in the </a:t>
            </a:r>
            <a:r>
              <a:rPr lang="en-US" sz="11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Spinal Cord</a:t>
            </a:r>
            <a:r>
              <a:rPr lang="en-US" sz="11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 lesions [9] = 0.61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C5139D-ADAC-CE14-1380-C65976D7752F}"/>
              </a:ext>
            </a:extLst>
          </p:cNvPr>
          <p:cNvSpPr>
            <a:spLocks noGrp="1"/>
          </p:cNvSpPr>
          <p:nvPr/>
        </p:nvSpPr>
        <p:spPr bwMode="auto">
          <a:xfrm>
            <a:off x="6308640" y="4796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9F127C-6C1E-8742-A18A-1EB10F056692}" type="slidenum">
              <a:rPr lang="en-US" sz="800">
                <a:solidFill>
                  <a:srgbClr val="081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800" dirty="0">
              <a:solidFill>
                <a:srgbClr val="081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A390259-1489-6747-1032-049C68E93FDE}"/>
              </a:ext>
            </a:extLst>
          </p:cNvPr>
          <p:cNvGrpSpPr/>
          <p:nvPr/>
        </p:nvGrpSpPr>
        <p:grpSpPr>
          <a:xfrm>
            <a:off x="5536361" y="3392481"/>
            <a:ext cx="2809328" cy="1085817"/>
            <a:chOff x="7603742" y="2614504"/>
            <a:chExt cx="4147167" cy="152962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EC28991-DCED-7C0F-82E3-1CC68F798724}"/>
                </a:ext>
              </a:extLst>
            </p:cNvPr>
            <p:cNvGrpSpPr/>
            <p:nvPr/>
          </p:nvGrpSpPr>
          <p:grpSpPr>
            <a:xfrm>
              <a:off x="7603742" y="2942386"/>
              <a:ext cx="4147167" cy="1201745"/>
              <a:chOff x="6002967" y="2638100"/>
              <a:chExt cx="4147167" cy="1201745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C620DDF4-80A7-5491-26C2-8DDC89CC5747}"/>
                  </a:ext>
                </a:extLst>
              </p:cNvPr>
              <p:cNvGrpSpPr/>
              <p:nvPr/>
            </p:nvGrpSpPr>
            <p:grpSpPr bwMode="auto">
              <a:xfrm>
                <a:off x="6002967" y="2638100"/>
                <a:ext cx="3877802" cy="1201745"/>
                <a:chOff x="8052373" y="3193869"/>
                <a:chExt cx="3579487" cy="936557"/>
              </a:xfrm>
            </p:grpSpPr>
            <p:pic>
              <p:nvPicPr>
                <p:cNvPr id="16" name="Image 15">
                  <a:extLst>
                    <a:ext uri="{FF2B5EF4-FFF2-40B4-BE49-F238E27FC236}">
                      <a16:creationId xmlns:a16="http://schemas.microsoft.com/office/drawing/2014/main" id="{52F92C08-797C-F524-B6A8-350950582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/>
              </p:blipFill>
              <p:spPr bwMode="auto">
                <a:xfrm>
                  <a:off x="8116592" y="3212645"/>
                  <a:ext cx="1679713" cy="917781"/>
                </a:xfrm>
                <a:prstGeom prst="rect">
                  <a:avLst/>
                </a:prstGeom>
              </p:spPr>
            </p:pic>
            <p:pic>
              <p:nvPicPr>
                <p:cNvPr id="17" name="Image 16">
                  <a:extLst>
                    <a:ext uri="{FF2B5EF4-FFF2-40B4-BE49-F238E27FC236}">
                      <a16:creationId xmlns:a16="http://schemas.microsoft.com/office/drawing/2014/main" id="{E1FF2617-7414-FF85-E589-5134258CB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/>
              </p:blipFill>
              <p:spPr bwMode="auto">
                <a:xfrm>
                  <a:off x="9847806" y="3212645"/>
                  <a:ext cx="1784054" cy="917781"/>
                </a:xfrm>
                <a:prstGeom prst="rect">
                  <a:avLst/>
                </a:prstGeom>
              </p:spPr>
            </p:pic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682A5AFA-EAF9-76E7-4558-822CB92265A2}"/>
                    </a:ext>
                  </a:extLst>
                </p:cNvPr>
                <p:cNvSpPr txBox="1"/>
                <p:nvPr/>
              </p:nvSpPr>
              <p:spPr bwMode="auto">
                <a:xfrm>
                  <a:off x="8052373" y="3193869"/>
                  <a:ext cx="2798749" cy="2872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1100" b="1" dirty="0">
                      <a:solidFill>
                        <a:schemeClr val="bg1"/>
                      </a:solidFill>
                      <a:highlight>
                        <a:srgbClr val="80808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T1q</a:t>
                  </a:r>
                  <a:r>
                    <a:rPr lang="en-US" sz="11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            </a:t>
                  </a:r>
                  <a:r>
                    <a:rPr lang="en-US" sz="1100" b="1" dirty="0">
                      <a:solidFill>
                        <a:schemeClr val="bg1"/>
                      </a:solidFill>
                      <a:highlight>
                        <a:srgbClr val="80808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UNI </a:t>
                  </a:r>
                  <a:r>
                    <a:rPr lang="en-US" sz="11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                     </a:t>
                  </a:r>
                  <a:endParaRPr lang="fr-FR" sz="11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A8282209-994F-94AB-3646-5EA183A22848}"/>
                  </a:ext>
                </a:extLst>
              </p:cNvPr>
              <p:cNvSpPr txBox="1"/>
              <p:nvPr/>
            </p:nvSpPr>
            <p:spPr>
              <a:xfrm>
                <a:off x="9409347" y="2646976"/>
                <a:ext cx="740787" cy="368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[5]</a:t>
                </a:r>
                <a:endParaRPr lang="fr-FR" sz="11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3338F78-4A4C-A850-E344-226C17F0648D}"/>
                </a:ext>
              </a:extLst>
            </p:cNvPr>
            <p:cNvSpPr txBox="1"/>
            <p:nvPr/>
          </p:nvSpPr>
          <p:spPr>
            <a:xfrm>
              <a:off x="8688286" y="2614504"/>
              <a:ext cx="2052469" cy="390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3T MP2RAGE</a:t>
              </a:r>
              <a:endParaRPr lang="fr-FR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3231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87180" y="895805"/>
            <a:ext cx="8520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Interact with </a:t>
            </a:r>
            <a:r>
              <a:rPr lang="en-US" dirty="0" err="1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CanProCo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data</a:t>
            </a:r>
          </a:p>
          <a:p>
            <a:pPr marL="4889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Provide a preprocessing pipeline for training/testing 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  <a:hlinkClick r:id="rId3"/>
              </a:rPr>
              <a:t>nnU-net</a:t>
            </a: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[1] in the spinal cord.</a:t>
            </a:r>
          </a:p>
          <a:p>
            <a:pPr marL="488950" lvl="0" indent="-342900">
              <a:lnSpc>
                <a:spcPct val="200000"/>
              </a:lnSpc>
              <a:buClr>
                <a:srgbClr val="595959"/>
              </a:buClr>
              <a:buSzPts val="1300"/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Train segmentation models of MS lesions in the spinal cord.</a:t>
            </a:r>
          </a:p>
          <a:p>
            <a:pPr marL="4889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Replicability test on MP2RAGE contrast (CRMBM, Marseille data).</a:t>
            </a:r>
          </a:p>
          <a:p>
            <a:pPr marL="48895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+mj-lt"/>
              <a:buAutoNum type="arabicPeriod"/>
            </a:pPr>
            <a:r>
              <a:rPr lang="en-US" dirty="0">
                <a:solidFill>
                  <a:srgbClr val="595959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To propose improvement paths for the automatic segmentation of MS lesions.</a:t>
            </a:r>
            <a:endParaRPr dirty="0">
              <a:solidFill>
                <a:srgbClr val="595959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C015989-44C4-7995-88D9-F3D05FEAB6C3}"/>
              </a:ext>
            </a:extLst>
          </p:cNvPr>
          <p:cNvSpPr>
            <a:spLocks noGrp="1"/>
          </p:cNvSpPr>
          <p:nvPr/>
        </p:nvSpPr>
        <p:spPr bwMode="auto">
          <a:xfrm>
            <a:off x="6308640" y="4796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9F127C-6C1E-8742-A18A-1EB10F056692}" type="slidenum">
              <a:rPr lang="en-US" sz="800">
                <a:solidFill>
                  <a:srgbClr val="081D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800" dirty="0">
              <a:solidFill>
                <a:srgbClr val="081D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Phone interaction icon simple vector. Digital mobile 16160434 Vector Art at  Vecteezy">
            <a:extLst>
              <a:ext uri="{FF2B5EF4-FFF2-40B4-BE49-F238E27FC236}">
                <a16:creationId xmlns:a16="http://schemas.microsoft.com/office/drawing/2014/main" id="{AF7A60E8-AADC-9A6F-C914-9FCB748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5" y="3386022"/>
            <a:ext cx="1341121" cy="13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as, pipeline icon - Download on Iconfinder on Iconfinder | Icon, Social  media icons, Gas">
            <a:extLst>
              <a:ext uri="{FF2B5EF4-FFF2-40B4-BE49-F238E27FC236}">
                <a16:creationId xmlns:a16="http://schemas.microsoft.com/office/drawing/2014/main" id="{15E01E73-BE3F-5D21-5CF7-F22A90DC4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35" y="3336784"/>
            <a:ext cx="134112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eep learning - Free electronics icons">
            <a:extLst>
              <a:ext uri="{FF2B5EF4-FFF2-40B4-BE49-F238E27FC236}">
                <a16:creationId xmlns:a16="http://schemas.microsoft.com/office/drawing/2014/main" id="{DF84EB89-1282-54F3-D05A-AFDC425E4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56" y="3386022"/>
            <a:ext cx="1292248" cy="12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plicability concept icon Stock Vector Image &amp; Art - Alamy">
            <a:extLst>
              <a:ext uri="{FF2B5EF4-FFF2-40B4-BE49-F238E27FC236}">
                <a16:creationId xmlns:a16="http://schemas.microsoft.com/office/drawing/2014/main" id="{44DD0F25-D10B-0DFD-2F7A-0EB47BC4F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39"/>
          <a:stretch/>
        </p:blipFill>
        <p:spPr bwMode="auto">
          <a:xfrm>
            <a:off x="5445405" y="3386022"/>
            <a:ext cx="1584364" cy="12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per plane - Free business icons">
            <a:extLst>
              <a:ext uri="{FF2B5EF4-FFF2-40B4-BE49-F238E27FC236}">
                <a16:creationId xmlns:a16="http://schemas.microsoft.com/office/drawing/2014/main" id="{633E7927-1569-F178-8136-BF312F4D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70" y="3283775"/>
            <a:ext cx="1292248" cy="12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F45198B-45C3-4937-089F-EE8742D81A6B}"/>
              </a:ext>
            </a:extLst>
          </p:cNvPr>
          <p:cNvSpPr txBox="1"/>
          <p:nvPr/>
        </p:nvSpPr>
        <p:spPr>
          <a:xfrm>
            <a:off x="215986" y="4849895"/>
            <a:ext cx="47053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fr-FR" sz="8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Isensee</a:t>
            </a:r>
            <a:r>
              <a:rPr lang="fr-FR" sz="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al., Nature Methods, 2021 </a:t>
            </a:r>
            <a:endParaRPr lang="fr-FR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65405" y="1352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&amp; Tools &amp; Methods: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65405" y="577017"/>
            <a:ext cx="7688700" cy="1590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Pre processing: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SCT,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ivadomed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                   </a:t>
            </a:r>
            <a:r>
              <a:rPr lang="en-US" sz="1300" b="1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Deep Learning: 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2D </a:t>
            </a: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nnUnet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Data analyse: </a:t>
            </a:r>
            <a:r>
              <a:rPr lang="fr-FR" sz="1400" i="1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Matplotlib</a:t>
            </a:r>
            <a:r>
              <a:rPr lang="fr-FR" sz="1400" i="1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, </a:t>
            </a:r>
            <a:r>
              <a:rPr lang="fr-FR" sz="1400" i="1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seaborn</a:t>
            </a:r>
            <a:endParaRPr lang="en-US" sz="1300" dirty="0">
              <a:solidFill>
                <a:schemeClr val="tx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457200" indent="-311150">
              <a:lnSpc>
                <a:spcPct val="200000"/>
              </a:lnSpc>
              <a:buClr>
                <a:srgbClr val="595959"/>
              </a:buClr>
              <a:buSzPts val="1300"/>
              <a:buFont typeface="Lato"/>
              <a:buChar char="●"/>
            </a:pPr>
            <a:r>
              <a:rPr lang="en-US" sz="1300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CanProCo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: Canadian Prospective Cohort study to understand progression in MS (</a:t>
            </a:r>
            <a:r>
              <a:rPr lang="fr-FR" sz="14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HC=52, </a:t>
            </a:r>
            <a:r>
              <a:rPr lang="fr-FR" sz="1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MS=393</a:t>
            </a:r>
            <a: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)</a:t>
            </a:r>
            <a:br>
              <a:rPr lang="en-US" sz="13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</a:b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  <a:hlinkClick r:id="rId3"/>
              </a:rPr>
              <a:t>[</a:t>
            </a:r>
            <a:r>
              <a:rPr lang="en-US" sz="1000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  <a:hlinkClick r:id="rId3"/>
              </a:rPr>
              <a:t>STIR+Lesion</a:t>
            </a:r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  <a:hlinkClick r:id="rId3"/>
              </a:rPr>
              <a:t> Interactive]</a:t>
            </a:r>
            <a:endParaRPr lang="fr-FR" sz="1000" dirty="0">
              <a:solidFill>
                <a:schemeClr val="tx1"/>
              </a:solidFill>
              <a:latin typeface="Times New Roman" panose="02020603050405020304" pitchFamily="18" charset="0"/>
              <a:ea typeface="Lato"/>
              <a:cs typeface="Times New Roman" panose="02020603050405020304" pitchFamily="18" charset="0"/>
              <a:sym typeface="Lato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4C58B0B-4EE6-7DFA-B89A-40686053B5FE}"/>
              </a:ext>
            </a:extLst>
          </p:cNvPr>
          <p:cNvSpPr>
            <a:spLocks noGrp="1"/>
          </p:cNvSpPr>
          <p:nvPr/>
        </p:nvSpPr>
        <p:spPr bwMode="auto">
          <a:xfrm>
            <a:off x="7385730" y="4796823"/>
            <a:ext cx="1767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E9F127C-6C1E-8742-A18A-1EB10F056692}" type="slidenum">
              <a:rPr lang="en-US" sz="800">
                <a:solidFill>
                  <a:srgbClr val="081D3A"/>
                </a:solidFill>
              </a:rPr>
              <a:t>4</a:t>
            </a:fld>
            <a:endParaRPr lang="en-US" sz="800" dirty="0">
              <a:solidFill>
                <a:srgbClr val="081D3A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A88560A-0CE9-76F6-9FD7-E27046D017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17" t="28446" r="38249" b="8652"/>
          <a:stretch/>
        </p:blipFill>
        <p:spPr>
          <a:xfrm>
            <a:off x="4505372" y="2711785"/>
            <a:ext cx="1923792" cy="2207670"/>
          </a:xfrm>
          <a:prstGeom prst="rect">
            <a:avLst/>
          </a:prstGeom>
        </p:spPr>
      </p:pic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5C6EB0D9-7666-9904-C396-507B47A7FDF6}"/>
              </a:ext>
            </a:extLst>
          </p:cNvPr>
          <p:cNvSpPr/>
          <p:nvPr/>
        </p:nvSpPr>
        <p:spPr>
          <a:xfrm>
            <a:off x="6375825" y="3177540"/>
            <a:ext cx="169755" cy="1615440"/>
          </a:xfrm>
          <a:prstGeom prst="rightBrac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F2855EC-46A9-6133-B688-8898C21DEAEB}"/>
              </a:ext>
            </a:extLst>
          </p:cNvPr>
          <p:cNvSpPr txBox="1"/>
          <p:nvPr/>
        </p:nvSpPr>
        <p:spPr>
          <a:xfrm>
            <a:off x="7114614" y="3286274"/>
            <a:ext cx="989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dirty="0"/>
              <a:t>CV: 5 </a:t>
            </a:r>
            <a:r>
              <a:rPr lang="fr-FR" sz="1200" b="1" i="1" dirty="0" err="1"/>
              <a:t>folds</a:t>
            </a:r>
            <a:endParaRPr lang="fr-FR" sz="1200" b="1" i="1" dirty="0"/>
          </a:p>
        </p:txBody>
      </p: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070619AD-83C4-9692-3BB8-4F9DFE9A5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813138"/>
              </p:ext>
            </p:extLst>
          </p:nvPr>
        </p:nvGraphicFramePr>
        <p:xfrm>
          <a:off x="6596806" y="3519607"/>
          <a:ext cx="1859280" cy="90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856">
                  <a:extLst>
                    <a:ext uri="{9D8B030D-6E8A-4147-A177-3AD203B41FA5}">
                      <a16:colId xmlns:a16="http://schemas.microsoft.com/office/drawing/2014/main" val="1970335763"/>
                    </a:ext>
                  </a:extLst>
                </a:gridCol>
                <a:gridCol w="371856">
                  <a:extLst>
                    <a:ext uri="{9D8B030D-6E8A-4147-A177-3AD203B41FA5}">
                      <a16:colId xmlns:a16="http://schemas.microsoft.com/office/drawing/2014/main" val="3532963966"/>
                    </a:ext>
                  </a:extLst>
                </a:gridCol>
                <a:gridCol w="371856">
                  <a:extLst>
                    <a:ext uri="{9D8B030D-6E8A-4147-A177-3AD203B41FA5}">
                      <a16:colId xmlns:a16="http://schemas.microsoft.com/office/drawing/2014/main" val="3338306224"/>
                    </a:ext>
                  </a:extLst>
                </a:gridCol>
                <a:gridCol w="371856">
                  <a:extLst>
                    <a:ext uri="{9D8B030D-6E8A-4147-A177-3AD203B41FA5}">
                      <a16:colId xmlns:a16="http://schemas.microsoft.com/office/drawing/2014/main" val="2465909471"/>
                    </a:ext>
                  </a:extLst>
                </a:gridCol>
                <a:gridCol w="371856">
                  <a:extLst>
                    <a:ext uri="{9D8B030D-6E8A-4147-A177-3AD203B41FA5}">
                      <a16:colId xmlns:a16="http://schemas.microsoft.com/office/drawing/2014/main" val="10379441"/>
                    </a:ext>
                  </a:extLst>
                </a:gridCol>
              </a:tblGrid>
              <a:tr h="181689">
                <a:tc>
                  <a:txBody>
                    <a:bodyPr/>
                    <a:lstStyle/>
                    <a:p>
                      <a:endParaRPr lang="fr-FR" sz="500" dirty="0">
                        <a:highlight>
                          <a:srgbClr val="FF7F0E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>
                        <a:highlight>
                          <a:srgbClr val="FF7F0E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>
                        <a:highlight>
                          <a:srgbClr val="FF7F0E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>
                        <a:highlight>
                          <a:srgbClr val="FF7F0E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133064"/>
                  </a:ext>
                </a:extLst>
              </a:tr>
              <a:tr h="181689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053413"/>
                  </a:ext>
                </a:extLst>
              </a:tr>
              <a:tr h="181689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34562"/>
                  </a:ext>
                </a:extLst>
              </a:tr>
              <a:tr h="181689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13902"/>
                  </a:ext>
                </a:extLst>
              </a:tr>
              <a:tr h="181689"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F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472903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80135E5D-F102-8A91-9AE0-C4FD1AAC660B}"/>
              </a:ext>
            </a:extLst>
          </p:cNvPr>
          <p:cNvSpPr txBox="1"/>
          <p:nvPr/>
        </p:nvSpPr>
        <p:spPr>
          <a:xfrm>
            <a:off x="8406298" y="3458377"/>
            <a:ext cx="737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Fold_00</a:t>
            </a:r>
          </a:p>
          <a:p>
            <a:r>
              <a:rPr lang="fr-FR" sz="1200" dirty="0"/>
              <a:t>Fold_01</a:t>
            </a:r>
          </a:p>
          <a:p>
            <a:r>
              <a:rPr lang="fr-FR" sz="1200" dirty="0"/>
              <a:t>Fold_02</a:t>
            </a:r>
          </a:p>
          <a:p>
            <a:r>
              <a:rPr lang="fr-FR" sz="1200" dirty="0"/>
              <a:t>Fold_03</a:t>
            </a:r>
          </a:p>
          <a:p>
            <a:r>
              <a:rPr lang="fr-FR" sz="1200" dirty="0"/>
              <a:t>Fold_04</a:t>
            </a:r>
          </a:p>
        </p:txBody>
      </p:sp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1F393AD0-3AF1-50AB-9EC2-41D516232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993063"/>
              </p:ext>
            </p:extLst>
          </p:nvPr>
        </p:nvGraphicFramePr>
        <p:xfrm>
          <a:off x="843570" y="2376487"/>
          <a:ext cx="3312388" cy="2416493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662744">
                  <a:extLst>
                    <a:ext uri="{9D8B030D-6E8A-4147-A177-3AD203B41FA5}">
                      <a16:colId xmlns:a16="http://schemas.microsoft.com/office/drawing/2014/main" val="3004201650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8952223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677224521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160137735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76402538"/>
                    </a:ext>
                  </a:extLst>
                </a:gridCol>
                <a:gridCol w="439844">
                  <a:extLst>
                    <a:ext uri="{9D8B030D-6E8A-4147-A177-3AD203B41FA5}">
                      <a16:colId xmlns:a16="http://schemas.microsoft.com/office/drawing/2014/main" val="1861061014"/>
                    </a:ext>
                  </a:extLst>
                </a:gridCol>
              </a:tblGrid>
              <a:tr h="3643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Center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Sementation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PSIR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STIR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T2w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28748"/>
                  </a:ext>
                </a:extLst>
              </a:tr>
              <a:tr h="9366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Calgary</a:t>
                      </a:r>
                      <a:endParaRPr lang="fr-FR" sz="1000" b="1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Lesion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272569"/>
                  </a:ext>
                </a:extLst>
              </a:tr>
              <a:tr h="936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Spinal </a:t>
                      </a: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Cord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831564"/>
                  </a:ext>
                </a:extLst>
              </a:tr>
              <a:tr h="9366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Edmonton</a:t>
                      </a:r>
                      <a:endParaRPr lang="fr-FR" sz="1000" b="1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Lesion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59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59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281303"/>
                  </a:ext>
                </a:extLst>
              </a:tr>
              <a:tr h="936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Spinal </a:t>
                      </a: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Cord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59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154888"/>
                  </a:ext>
                </a:extLst>
              </a:tr>
              <a:tr h="9366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>
                          <a:solidFill>
                            <a:srgbClr val="000000"/>
                          </a:solidFill>
                          <a:effectLst/>
                        </a:rPr>
                        <a:t>Montreal</a:t>
                      </a:r>
                      <a:endParaRPr lang="fr-FR" sz="1000" b="1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Lesion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953411"/>
                  </a:ext>
                </a:extLst>
              </a:tr>
              <a:tr h="936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Spinal </a:t>
                      </a: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Cord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94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747847"/>
                  </a:ext>
                </a:extLst>
              </a:tr>
              <a:tr h="9366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Toronto</a:t>
                      </a:r>
                      <a:endParaRPr lang="fr-FR" sz="1000" b="1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Lesion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384960"/>
                  </a:ext>
                </a:extLst>
              </a:tr>
              <a:tr h="936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Spinal </a:t>
                      </a: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Cord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80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963626"/>
                  </a:ext>
                </a:extLst>
              </a:tr>
              <a:tr h="93663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Vancouver</a:t>
                      </a:r>
                      <a:endParaRPr lang="fr-FR" sz="1000" b="1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Lesion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426886"/>
                  </a:ext>
                </a:extLst>
              </a:tr>
              <a:tr h="9366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Spinal </a:t>
                      </a:r>
                      <a:r>
                        <a:rPr lang="fr-FR" sz="10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Cord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78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352185"/>
                  </a:ext>
                </a:extLst>
              </a:tr>
              <a:tr h="93663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fr-FR" sz="1000" b="1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311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fr-FR" sz="100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393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fr-FR" sz="1000" dirty="0">
                        <a:effectLst/>
                      </a:endParaRPr>
                    </a:p>
                  </a:txBody>
                  <a:tcPr marL="4880" marR="4880" marT="4880" marB="2928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679921"/>
                  </a:ext>
                </a:extLst>
              </a:tr>
            </a:tbl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C67B1044-7CCC-1210-BC66-D72DB1DD4CB9}"/>
              </a:ext>
            </a:extLst>
          </p:cNvPr>
          <p:cNvSpPr txBox="1"/>
          <p:nvPr/>
        </p:nvSpPr>
        <p:spPr>
          <a:xfrm>
            <a:off x="6045438" y="2938790"/>
            <a:ext cx="612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20%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3C11E4A-9880-25D2-C166-A5457BF5F295}"/>
              </a:ext>
            </a:extLst>
          </p:cNvPr>
          <p:cNvSpPr txBox="1"/>
          <p:nvPr/>
        </p:nvSpPr>
        <p:spPr>
          <a:xfrm>
            <a:off x="6040576" y="3788152"/>
            <a:ext cx="612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80%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331D2A-8657-A5B7-8843-A436C8C54D96}"/>
              </a:ext>
            </a:extLst>
          </p:cNvPr>
          <p:cNvSpPr/>
          <p:nvPr/>
        </p:nvSpPr>
        <p:spPr>
          <a:xfrm>
            <a:off x="4467272" y="2376488"/>
            <a:ext cx="4648068" cy="25277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ACE12A-38F9-84C2-B0D6-2391D6E27DFF}"/>
              </a:ext>
            </a:extLst>
          </p:cNvPr>
          <p:cNvSpPr txBox="1"/>
          <p:nvPr/>
        </p:nvSpPr>
        <p:spPr>
          <a:xfrm>
            <a:off x="5866484" y="2403041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i="1" dirty="0"/>
              <a:t>Train/validation/test </a:t>
            </a:r>
            <a:r>
              <a:rPr lang="fr-FR" sz="1200" b="1" i="1" dirty="0" err="1"/>
              <a:t>splits</a:t>
            </a:r>
            <a:endParaRPr lang="fr-FR" sz="1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3" grpId="0"/>
      <p:bldP spid="16" grpId="0"/>
      <p:bldP spid="1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86">
            <a:extLst>
              <a:ext uri="{FF2B5EF4-FFF2-40B4-BE49-F238E27FC236}">
                <a16:creationId xmlns:a16="http://schemas.microsoft.com/office/drawing/2014/main" id="{A2875D3A-0509-CF36-E4B0-B382FCF3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82" y="-7620"/>
            <a:ext cx="2679977" cy="3345182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7DD81A8F-29C7-85DA-CCA6-7DFC01E24E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47554" y="1584182"/>
            <a:ext cx="8696445" cy="176861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D4D8C73-B0C6-216B-9AB8-6053F65A5D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47554" y="-7621"/>
            <a:ext cx="5097905" cy="158228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3BD9C6-81A9-48B8-DB07-2EF0F5B972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76" t="16735" r="41531" b="15510"/>
          <a:stretch/>
        </p:blipFill>
        <p:spPr>
          <a:xfrm>
            <a:off x="3510773" y="83820"/>
            <a:ext cx="1364005" cy="14483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E0CA354-9256-EBFC-26C3-7BA471D5DF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76" t="16735" r="47368" b="15510"/>
          <a:stretch/>
        </p:blipFill>
        <p:spPr>
          <a:xfrm>
            <a:off x="5640800" y="1806148"/>
            <a:ext cx="1142175" cy="14483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694C95-7078-41C7-D946-FE9837A296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76" t="16735" r="47368" b="15510"/>
          <a:stretch/>
        </p:blipFill>
        <p:spPr>
          <a:xfrm>
            <a:off x="6886303" y="1806148"/>
            <a:ext cx="1142176" cy="144834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25826E0-C90C-246F-3121-27BE13A5FB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48" t="18231" r="42524" b="19184"/>
          <a:stretch/>
        </p:blipFill>
        <p:spPr>
          <a:xfrm>
            <a:off x="541863" y="1640580"/>
            <a:ext cx="1368775" cy="137175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40D4DAB-631E-0CAE-F796-F4369969E5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76" t="16054" r="41241" b="16871"/>
          <a:stretch/>
        </p:blipFill>
        <p:spPr>
          <a:xfrm>
            <a:off x="1396131" y="1814946"/>
            <a:ext cx="1388948" cy="144834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B45D490-A995-5FB4-EE8F-9D2FA1654E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3410" t="14694" r="43750" b="15646"/>
          <a:stretch/>
        </p:blipFill>
        <p:spPr>
          <a:xfrm>
            <a:off x="928923" y="75528"/>
            <a:ext cx="1219532" cy="1455116"/>
          </a:xfrm>
          <a:prstGeom prst="rect">
            <a:avLst/>
          </a:prstGeom>
        </p:spPr>
      </p:pic>
      <p:pic>
        <p:nvPicPr>
          <p:cNvPr id="32" name="Espace réservé du contenu 8">
            <a:extLst>
              <a:ext uri="{FF2B5EF4-FFF2-40B4-BE49-F238E27FC236}">
                <a16:creationId xmlns:a16="http://schemas.microsoft.com/office/drawing/2014/main" id="{F933A36B-E466-7219-5C0D-E2831CF12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5" r="22299"/>
          <a:stretch/>
        </p:blipFill>
        <p:spPr>
          <a:xfrm>
            <a:off x="2956925" y="1814946"/>
            <a:ext cx="1291973" cy="1448347"/>
          </a:xfr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1EAF2F7-BC93-D577-70C9-2DC93039A4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508" t="14761" r="54106" b="16488"/>
          <a:stretch/>
        </p:blipFill>
        <p:spPr>
          <a:xfrm>
            <a:off x="4263749" y="1809959"/>
            <a:ext cx="469452" cy="1465825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7E5B98A-160D-D293-06B8-E806BEBAC91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617" t="37279" r="56552" b="38095"/>
          <a:stretch/>
        </p:blipFill>
        <p:spPr>
          <a:xfrm>
            <a:off x="4748053" y="1809959"/>
            <a:ext cx="722932" cy="146582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EF9B180-64DF-2FA3-6F7E-A917BB885CE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r="36582"/>
          <a:stretch/>
        </p:blipFill>
        <p:spPr>
          <a:xfrm>
            <a:off x="8237721" y="2030091"/>
            <a:ext cx="549989" cy="1198047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018139E-1619-7584-171F-30E001CFB19B}"/>
              </a:ext>
            </a:extLst>
          </p:cNvPr>
          <p:cNvSpPr txBox="1"/>
          <p:nvPr/>
        </p:nvSpPr>
        <p:spPr>
          <a:xfrm>
            <a:off x="2030641" y="1640059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r=(3 x 0.7 x 0.7)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EEB5296-5613-862A-0F0D-833FB713772B}"/>
              </a:ext>
            </a:extLst>
          </p:cNvPr>
          <p:cNvSpPr txBox="1"/>
          <p:nvPr/>
        </p:nvSpPr>
        <p:spPr>
          <a:xfrm>
            <a:off x="2116867" y="1345978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r=(8 x 0.5 x 0.5)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DD2928B-233B-01BF-797E-D35228308925}"/>
              </a:ext>
            </a:extLst>
          </p:cNvPr>
          <p:cNvSpPr txBox="1"/>
          <p:nvPr/>
        </p:nvSpPr>
        <p:spPr>
          <a:xfrm>
            <a:off x="497139" y="2835797"/>
            <a:ext cx="790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PSIR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4490874-6371-1AC5-9D6C-B2785E552EEC}"/>
              </a:ext>
            </a:extLst>
          </p:cNvPr>
          <p:cNvSpPr txBox="1"/>
          <p:nvPr/>
        </p:nvSpPr>
        <p:spPr>
          <a:xfrm>
            <a:off x="1372604" y="3090471"/>
            <a:ext cx="790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STIR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C6EB6977-DCC7-0F7F-834D-A617CEB28D7F}"/>
              </a:ext>
            </a:extLst>
          </p:cNvPr>
          <p:cNvSpPr txBox="1"/>
          <p:nvPr/>
        </p:nvSpPr>
        <p:spPr>
          <a:xfrm>
            <a:off x="918509" y="1340957"/>
            <a:ext cx="790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</a:t>
            </a:r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2D9C760D-4FD4-165D-FFA1-7CE10080278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038114" y="3352801"/>
            <a:ext cx="8105886" cy="1804807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5F9D13DC-FB3C-E74F-AA0E-873F4B8C85B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0515" t="14075" r="50583" b="14814"/>
          <a:stretch/>
        </p:blipFill>
        <p:spPr>
          <a:xfrm>
            <a:off x="1243171" y="3369679"/>
            <a:ext cx="741155" cy="1568438"/>
          </a:xfrm>
          <a:prstGeom prst="rect">
            <a:avLst/>
          </a:prstGeom>
        </p:spPr>
      </p:pic>
      <p:pic>
        <p:nvPicPr>
          <p:cNvPr id="68" name="Picture 9">
            <a:extLst>
              <a:ext uri="{FF2B5EF4-FFF2-40B4-BE49-F238E27FC236}">
                <a16:creationId xmlns:a16="http://schemas.microsoft.com/office/drawing/2014/main" id="{E408FC94-8694-8AAC-2DD6-21F2535F2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6834" t="10906" r="16218" b="14591"/>
          <a:stretch/>
        </p:blipFill>
        <p:spPr bwMode="auto">
          <a:xfrm rot="5400000">
            <a:off x="4603810" y="3434512"/>
            <a:ext cx="745076" cy="989273"/>
          </a:xfrm>
          <a:prstGeom prst="rect">
            <a:avLst/>
          </a:prstGeom>
          <a:noFill/>
        </p:spPr>
      </p:pic>
      <p:pic>
        <p:nvPicPr>
          <p:cNvPr id="69" name="Picture 8">
            <a:extLst>
              <a:ext uri="{FF2B5EF4-FFF2-40B4-BE49-F238E27FC236}">
                <a16:creationId xmlns:a16="http://schemas.microsoft.com/office/drawing/2014/main" id="{815DDA6D-E61C-7F7F-B196-69E44D92D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/>
          <a:srcRect l="15862" t="16212" r="19396" b="18352"/>
          <a:stretch/>
        </p:blipFill>
        <p:spPr bwMode="auto">
          <a:xfrm rot="5400000">
            <a:off x="4610494" y="4234847"/>
            <a:ext cx="739331" cy="981650"/>
          </a:xfrm>
          <a:prstGeom prst="rect">
            <a:avLst/>
          </a:prstGeom>
          <a:noFill/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F966C7FB-A036-6A31-B90E-7F4459E8847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0515" t="14074" r="50583" b="14518"/>
          <a:stretch/>
        </p:blipFill>
        <p:spPr>
          <a:xfrm>
            <a:off x="6068405" y="3601692"/>
            <a:ext cx="714570" cy="1518479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D6F4B5A-93FA-0C91-3B62-3699404F3EC5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0515" t="14757" r="50810" b="14518"/>
          <a:stretch/>
        </p:blipFill>
        <p:spPr>
          <a:xfrm>
            <a:off x="7275160" y="3601692"/>
            <a:ext cx="714570" cy="1522289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A1D6869E-AD1F-EB8A-85BF-61DECC087FF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r="39562"/>
          <a:stretch/>
        </p:blipFill>
        <p:spPr>
          <a:xfrm>
            <a:off x="3729450" y="3565407"/>
            <a:ext cx="695012" cy="1561433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ACE61B40-9B23-7A63-704D-43AFDCC745E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1" r="37571"/>
          <a:stretch/>
        </p:blipFill>
        <p:spPr>
          <a:xfrm>
            <a:off x="2938065" y="3566306"/>
            <a:ext cx="724442" cy="1561433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04334A31-640F-E9C0-A600-9CF893B941A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0" r="42703"/>
          <a:stretch/>
        </p:blipFill>
        <p:spPr>
          <a:xfrm>
            <a:off x="8321683" y="3594227"/>
            <a:ext cx="401961" cy="151574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0B9976ED-15DF-3039-183D-C9DC08E20627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0515" t="13722" r="50583" b="14814"/>
          <a:stretch/>
        </p:blipFill>
        <p:spPr>
          <a:xfrm>
            <a:off x="1864368" y="3572887"/>
            <a:ext cx="741155" cy="1576225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D14C35B7-BA7F-57B3-C97B-A38A66C7D0B7}"/>
              </a:ext>
            </a:extLst>
          </p:cNvPr>
          <p:cNvSpPr txBox="1"/>
          <p:nvPr/>
        </p:nvSpPr>
        <p:spPr>
          <a:xfrm rot="16200000">
            <a:off x="-1464031" y="1438060"/>
            <a:ext cx="3360423" cy="43858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25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CanProCo</a:t>
            </a:r>
            <a:r>
              <a:rPr lang="fr-FR" sz="225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5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fr-FR" sz="225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7B3A18DE-8784-B9D8-E238-BFAD70DEAE18}"/>
              </a:ext>
            </a:extLst>
          </p:cNvPr>
          <p:cNvSpPr txBox="1"/>
          <p:nvPr/>
        </p:nvSpPr>
        <p:spPr>
          <a:xfrm rot="16200000">
            <a:off x="-378106" y="3729735"/>
            <a:ext cx="1781072" cy="1027204"/>
          </a:xfrm>
          <a:prstGeom prst="rect">
            <a:avLst/>
          </a:prstGeom>
          <a:solidFill>
            <a:srgbClr val="FF7F0E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025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3T / 7T MP2RAGE</a:t>
            </a:r>
          </a:p>
          <a:p>
            <a:pPr algn="ctr"/>
            <a:r>
              <a:rPr lang="fr-FR" sz="2025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CRMBM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AC7CA6D-9204-DFEA-F95D-5DC6DFAE3525}"/>
              </a:ext>
            </a:extLst>
          </p:cNvPr>
          <p:cNvSpPr txBox="1"/>
          <p:nvPr/>
        </p:nvSpPr>
        <p:spPr>
          <a:xfrm>
            <a:off x="1737295" y="4949858"/>
            <a:ext cx="409211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T1q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AECEE97-6DDD-7B5D-3ABC-0F999BB70A54}"/>
              </a:ext>
            </a:extLst>
          </p:cNvPr>
          <p:cNvSpPr txBox="1"/>
          <p:nvPr/>
        </p:nvSpPr>
        <p:spPr>
          <a:xfrm>
            <a:off x="1129787" y="4737392"/>
            <a:ext cx="395522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E2241972-E996-C228-9E12-DFF453FFAE61}"/>
              </a:ext>
            </a:extLst>
          </p:cNvPr>
          <p:cNvSpPr txBox="1"/>
          <p:nvPr/>
        </p:nvSpPr>
        <p:spPr>
          <a:xfrm>
            <a:off x="5316216" y="-28733"/>
            <a:ext cx="405702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50" b="1" dirty="0">
                <a:solidFill>
                  <a:srgbClr val="002060"/>
                </a:solidFill>
              </a:rPr>
              <a:t>Pre-</a:t>
            </a:r>
            <a:r>
              <a:rPr lang="fr-FR" sz="2250" b="1" dirty="0" err="1">
                <a:solidFill>
                  <a:srgbClr val="002060"/>
                </a:solidFill>
              </a:rPr>
              <a:t>processing</a:t>
            </a:r>
            <a:r>
              <a:rPr lang="fr-FR" sz="2250" b="1" dirty="0">
                <a:solidFill>
                  <a:srgbClr val="002060"/>
                </a:solidFill>
              </a:rPr>
              <a:t> Pipeline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E041B512-4D9B-A4A6-5698-671B8C4EE676}"/>
              </a:ext>
            </a:extLst>
          </p:cNvPr>
          <p:cNvSpPr txBox="1"/>
          <p:nvPr/>
        </p:nvSpPr>
        <p:spPr>
          <a:xfrm>
            <a:off x="5497911" y="888460"/>
            <a:ext cx="3623228" cy="7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CA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Reorient to RPI and resampling 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CA" sz="825" dirty="0">
                <a:solidFill>
                  <a:srgbClr val="A15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T2w SC mask to PSIR/ STIR registration 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CA" sz="825" dirty="0">
                <a:solidFill>
                  <a:srgbClr val="1717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 registered masks dilation for include CSF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CA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PSIR / STIR cropping in SC shape 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CA" sz="8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PSIR / STIR and lesion images masking with SC dilated for training </a:t>
            </a:r>
          </a:p>
        </p:txBody>
      </p:sp>
      <p:pic>
        <p:nvPicPr>
          <p:cNvPr id="1026" name="Picture 2" descr="GitHub - spinalcordtoolbox/spinalcordtoolbox: Comprehensive and open-source  library of analysis tools for MRI of the spinal cord.">
            <a:extLst>
              <a:ext uri="{FF2B5EF4-FFF2-40B4-BE49-F238E27FC236}">
                <a16:creationId xmlns:a16="http://schemas.microsoft.com/office/drawing/2014/main" id="{67C6C415-9A90-B746-8964-CE4CD77945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8" t="22297" r="7142" b="22275"/>
          <a:stretch/>
        </p:blipFill>
        <p:spPr bwMode="auto">
          <a:xfrm>
            <a:off x="8447082" y="376845"/>
            <a:ext cx="688772" cy="22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3D32D73C-70FC-C77D-754B-32E9D4CCB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/>
          <a:srcRect l="6834" t="10906" r="16218" b="14591"/>
          <a:stretch/>
        </p:blipFill>
        <p:spPr bwMode="auto">
          <a:xfrm rot="5400000">
            <a:off x="4603810" y="3449753"/>
            <a:ext cx="745076" cy="989273"/>
          </a:xfrm>
          <a:prstGeom prst="rect">
            <a:avLst/>
          </a:prstGeom>
          <a:noFill/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831F78F2-0ECD-1E26-F0D4-27A074CEF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/>
          <a:srcRect l="15862" t="16212" r="19396" b="18352"/>
          <a:stretch/>
        </p:blipFill>
        <p:spPr bwMode="auto">
          <a:xfrm rot="5400000">
            <a:off x="4602874" y="4257708"/>
            <a:ext cx="739331" cy="981650"/>
          </a:xfrm>
          <a:prstGeom prst="rect">
            <a:avLst/>
          </a:prstGeom>
          <a:noFill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4B91051-BA13-B280-67BD-0217C0283441}"/>
              </a:ext>
            </a:extLst>
          </p:cNvPr>
          <p:cNvSpPr txBox="1"/>
          <p:nvPr/>
        </p:nvSpPr>
        <p:spPr>
          <a:xfrm>
            <a:off x="4498475" y="4096515"/>
            <a:ext cx="342416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9A947A-BF86-63A4-85F3-DA3D41B45143}"/>
              </a:ext>
            </a:extLst>
          </p:cNvPr>
          <p:cNvSpPr txBox="1"/>
          <p:nvPr/>
        </p:nvSpPr>
        <p:spPr>
          <a:xfrm>
            <a:off x="2482985" y="3135367"/>
            <a:ext cx="4823460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Why this data was suitable for your research question? </a:t>
            </a:r>
          </a:p>
        </p:txBody>
      </p:sp>
      <p:pic>
        <p:nvPicPr>
          <p:cNvPr id="4098" name="Picture 2" descr="Brain Imaging Data Structure - Wikipedia">
            <a:extLst>
              <a:ext uri="{FF2B5EF4-FFF2-40B4-BE49-F238E27FC236}">
                <a16:creationId xmlns:a16="http://schemas.microsoft.com/office/drawing/2014/main" id="{669A60A8-CFCB-7222-B23A-7B9445C8B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10018" r="69419" b="13709"/>
          <a:stretch/>
        </p:blipFill>
        <p:spPr bwMode="auto">
          <a:xfrm>
            <a:off x="8752639" y="1610077"/>
            <a:ext cx="330654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rain Imaging Data Structure - Wikipedia">
            <a:extLst>
              <a:ext uri="{FF2B5EF4-FFF2-40B4-BE49-F238E27FC236}">
                <a16:creationId xmlns:a16="http://schemas.microsoft.com/office/drawing/2014/main" id="{E5619429-DD47-24B4-04CC-CA6419C1E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10018" r="69419" b="13709"/>
          <a:stretch/>
        </p:blipFill>
        <p:spPr bwMode="auto">
          <a:xfrm>
            <a:off x="8782117" y="3377023"/>
            <a:ext cx="330654" cy="38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4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4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A4078-B354-29C5-527B-FF685D3C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436EB1-BB93-C769-78AE-06E57D1F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2D6555-5AF3-8FCC-9606-1589BB72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3" t="15031" r="14309" b="2584"/>
          <a:stretch/>
        </p:blipFill>
        <p:spPr>
          <a:xfrm>
            <a:off x="1278672" y="773150"/>
            <a:ext cx="6556917" cy="423746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501ADE8-9982-20AE-172B-9AEBFE14FC1D}"/>
              </a:ext>
            </a:extLst>
          </p:cNvPr>
          <p:cNvSpPr txBox="1">
            <a:spLocks/>
          </p:cNvSpPr>
          <p:nvPr/>
        </p:nvSpPr>
        <p:spPr>
          <a:xfrm>
            <a:off x="311700" y="3795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fr-FR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45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2;p17">
            <a:extLst>
              <a:ext uri="{FF2B5EF4-FFF2-40B4-BE49-F238E27FC236}">
                <a16:creationId xmlns:a16="http://schemas.microsoft.com/office/drawing/2014/main" id="{997776F3-9C75-8E6D-4B3A-1CA7F5969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94" y="115943"/>
            <a:ext cx="2355904" cy="572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curves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96E1020-4EC8-52BD-3DBC-6123887F4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78"/>
          <a:stretch/>
        </p:blipFill>
        <p:spPr>
          <a:xfrm>
            <a:off x="6082338" y="348070"/>
            <a:ext cx="3059579" cy="21564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F641AF4-13FA-4231-0469-22C087BAC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78"/>
          <a:stretch/>
        </p:blipFill>
        <p:spPr>
          <a:xfrm>
            <a:off x="6082338" y="2823492"/>
            <a:ext cx="3059579" cy="215646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82F58FF-8EFB-2AC8-D1D4-6A498C2DD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778"/>
          <a:stretch/>
        </p:blipFill>
        <p:spPr>
          <a:xfrm>
            <a:off x="3011433" y="2823492"/>
            <a:ext cx="3059579" cy="215646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32B9811-D24F-5E54-C4FE-825163B41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78"/>
          <a:stretch/>
        </p:blipFill>
        <p:spPr>
          <a:xfrm>
            <a:off x="-44604" y="2823492"/>
            <a:ext cx="3059579" cy="215646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3C970E5-72BF-F06C-7476-457386CD63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778"/>
          <a:stretch/>
        </p:blipFill>
        <p:spPr>
          <a:xfrm>
            <a:off x="3030857" y="348070"/>
            <a:ext cx="3059579" cy="2156460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7618B55-F6DC-F78C-B9CC-0E0199E03043}"/>
              </a:ext>
            </a:extLst>
          </p:cNvPr>
          <p:cNvSpPr txBox="1"/>
          <p:nvPr/>
        </p:nvSpPr>
        <p:spPr>
          <a:xfrm>
            <a:off x="890170" y="2515714"/>
            <a:ext cx="864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Fold_02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638125-FDE0-D02F-86B7-9DECC83A913E}"/>
              </a:ext>
            </a:extLst>
          </p:cNvPr>
          <p:cNvSpPr txBox="1"/>
          <p:nvPr/>
        </p:nvSpPr>
        <p:spPr>
          <a:xfrm>
            <a:off x="4150686" y="2552713"/>
            <a:ext cx="864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Fold_03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6EE37E-92AC-5042-B74E-07081EDA0169}"/>
              </a:ext>
            </a:extLst>
          </p:cNvPr>
          <p:cNvSpPr txBox="1"/>
          <p:nvPr/>
        </p:nvSpPr>
        <p:spPr>
          <a:xfrm>
            <a:off x="4139564" y="107440"/>
            <a:ext cx="864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Fold_00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6363CEF-4218-5A21-960B-1B85D5AD49A8}"/>
              </a:ext>
            </a:extLst>
          </p:cNvPr>
          <p:cNvSpPr txBox="1"/>
          <p:nvPr/>
        </p:nvSpPr>
        <p:spPr>
          <a:xfrm>
            <a:off x="7247235" y="92473"/>
            <a:ext cx="864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Fold_01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019AA88-067B-7144-CBE1-5CB6BDA7DCB4}"/>
              </a:ext>
            </a:extLst>
          </p:cNvPr>
          <p:cNvSpPr txBox="1"/>
          <p:nvPr/>
        </p:nvSpPr>
        <p:spPr>
          <a:xfrm>
            <a:off x="7206723" y="2515715"/>
            <a:ext cx="864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Fold_04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28678E0-60FD-BA51-AF1A-412B97096CFD}"/>
              </a:ext>
            </a:extLst>
          </p:cNvPr>
          <p:cNvSpPr txBox="1"/>
          <p:nvPr/>
        </p:nvSpPr>
        <p:spPr>
          <a:xfrm>
            <a:off x="-7434" y="848310"/>
            <a:ext cx="4572000" cy="1148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2D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nnUnet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Training:  </a:t>
            </a:r>
          </a:p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~ 45 hours</a:t>
            </a:r>
          </a:p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each fold on a GPU: Tesla P100-SXM2-16GB</a:t>
            </a:r>
          </a:p>
        </p:txBody>
      </p:sp>
    </p:spTree>
    <p:extLst>
      <p:ext uri="{BB962C8B-B14F-4D97-AF65-F5344CB8AC3E}">
        <p14:creationId xmlns:p14="http://schemas.microsoft.com/office/powerpoint/2010/main" val="127873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CA4271B-F162-CA56-98BA-7F2317C905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896530"/>
              </p:ext>
            </p:extLst>
          </p:nvPr>
        </p:nvGraphicFramePr>
        <p:xfrm>
          <a:off x="448310" y="330123"/>
          <a:ext cx="5982970" cy="258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069FD2-D662-4184-2730-3FC10AA220D5}"/>
              </a:ext>
            </a:extLst>
          </p:cNvPr>
          <p:cNvSpPr/>
          <p:nvPr/>
        </p:nvSpPr>
        <p:spPr>
          <a:xfrm>
            <a:off x="784860" y="800100"/>
            <a:ext cx="906780" cy="1844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356ED1-3351-CB41-AA44-85760052B836}"/>
              </a:ext>
            </a:extLst>
          </p:cNvPr>
          <p:cNvSpPr txBox="1"/>
          <p:nvPr/>
        </p:nvSpPr>
        <p:spPr>
          <a:xfrm>
            <a:off x="922020" y="5304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STIR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                                                        </a:t>
            </a: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PSIR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1FA1C4A-9C00-F2D4-0BF1-8BC3FCA6AE77}"/>
              </a:ext>
            </a:extLst>
          </p:cNvPr>
          <p:cNvSpPr txBox="1"/>
          <p:nvPr/>
        </p:nvSpPr>
        <p:spPr>
          <a:xfrm>
            <a:off x="651510" y="2820055"/>
            <a:ext cx="1901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On prediction:</a:t>
            </a:r>
          </a:p>
          <a:p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Empty mask STIR: 5</a:t>
            </a:r>
          </a:p>
          <a:p>
            <a:r>
              <a:rPr lang="en-US" sz="1200" dirty="0">
                <a:solidFill>
                  <a:srgbClr val="0070C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Empty mask PSIR: 17</a:t>
            </a:r>
            <a:endParaRPr lang="fr-FR" sz="1200" dirty="0">
              <a:solidFill>
                <a:srgbClr val="0070C0"/>
              </a:solidFill>
            </a:endParaRP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6805C1B4-6E80-A84B-DBA7-E2F9FBB9FC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647851"/>
              </p:ext>
            </p:extLst>
          </p:nvPr>
        </p:nvGraphicFramePr>
        <p:xfrm>
          <a:off x="0" y="3662720"/>
          <a:ext cx="2668270" cy="1455420"/>
        </p:xfrm>
        <a:graphic>
          <a:graphicData uri="http://schemas.openxmlformats.org/drawingml/2006/table">
            <a:tbl>
              <a:tblPr/>
              <a:tblGrid>
                <a:gridCol w="889423">
                  <a:extLst>
                    <a:ext uri="{9D8B030D-6E8A-4147-A177-3AD203B41FA5}">
                      <a16:colId xmlns:a16="http://schemas.microsoft.com/office/drawing/2014/main" val="3087392425"/>
                    </a:ext>
                  </a:extLst>
                </a:gridCol>
                <a:gridCol w="1100845">
                  <a:extLst>
                    <a:ext uri="{9D8B030D-6E8A-4147-A177-3AD203B41FA5}">
                      <a16:colId xmlns:a16="http://schemas.microsoft.com/office/drawing/2014/main" val="2260121860"/>
                    </a:ext>
                  </a:extLst>
                </a:gridCol>
                <a:gridCol w="678002">
                  <a:extLst>
                    <a:ext uri="{9D8B030D-6E8A-4147-A177-3AD203B41FA5}">
                      <a16:colId xmlns:a16="http://schemas.microsoft.com/office/drawing/2014/main" val="1604186149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N</a:t>
                      </a: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Train/validation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19554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Calgary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9229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Edmonton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1394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Montreal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5182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Toronto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806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Vancouver</a:t>
                      </a:r>
                      <a:endParaRPr lang="fr-FR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ctr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fr-FR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anchor="b">
                    <a:lnL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5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3292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07619799-6CE8-D385-CE52-6A6C74F9E9CE}"/>
              </a:ext>
            </a:extLst>
          </p:cNvPr>
          <p:cNvSpPr txBox="1"/>
          <p:nvPr/>
        </p:nvSpPr>
        <p:spPr>
          <a:xfrm>
            <a:off x="3385751" y="2952630"/>
            <a:ext cx="2157963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DSC Mean = 0.47 ± 0.18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075D65-F4B0-8180-B2B8-6BFB8231073B}"/>
              </a:ext>
            </a:extLst>
          </p:cNvPr>
          <p:cNvSpPr txBox="1"/>
          <p:nvPr/>
        </p:nvSpPr>
        <p:spPr>
          <a:xfrm>
            <a:off x="2385377" y="31008"/>
            <a:ext cx="437324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202729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 err="1">
                <a:solidFill>
                  <a:schemeClr val="tx1"/>
                </a:solidFill>
              </a:rPr>
              <a:t>CanProCo</a:t>
            </a:r>
            <a:r>
              <a:rPr lang="en-US" sz="2500" baseline="0" dirty="0">
                <a:solidFill>
                  <a:schemeClr val="tx1"/>
                </a:solidFill>
              </a:rPr>
              <a:t> Test split (N=79)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A04E06B-D0DA-6DBD-75FE-95F09853B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917" t="8889" r="53833" b="27408"/>
          <a:stretch/>
        </p:blipFill>
        <p:spPr>
          <a:xfrm>
            <a:off x="6069284" y="3343275"/>
            <a:ext cx="1167176" cy="22917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2F565C-7FA1-A533-6AD6-68B038ACA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916" t="8888" r="52723" b="27407"/>
          <a:stretch/>
        </p:blipFill>
        <p:spPr>
          <a:xfrm>
            <a:off x="6913179" y="3343275"/>
            <a:ext cx="1238188" cy="229171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17A09EF-698F-371D-10DE-E16267F502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917" t="8889" r="52722" b="27408"/>
          <a:stretch/>
        </p:blipFill>
        <p:spPr>
          <a:xfrm>
            <a:off x="8076596" y="3343275"/>
            <a:ext cx="1238188" cy="229171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A9A646B-D4DB-C6C6-5665-F55284916694}"/>
              </a:ext>
            </a:extLst>
          </p:cNvPr>
          <p:cNvSpPr txBox="1"/>
          <p:nvPr/>
        </p:nvSpPr>
        <p:spPr>
          <a:xfrm>
            <a:off x="6009811" y="3131512"/>
            <a:ext cx="3100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/>
              <a:t>anat</a:t>
            </a:r>
            <a:r>
              <a:rPr lang="fr-FR" sz="1100" dirty="0"/>
              <a:t> STIR             GT                </a:t>
            </a:r>
            <a:r>
              <a:rPr lang="fr-FR" sz="1100" dirty="0" err="1"/>
              <a:t>nnUnet</a:t>
            </a:r>
            <a:r>
              <a:rPr lang="fr-FR" sz="1100" dirty="0"/>
              <a:t> Model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5B732C1-A645-344C-1A31-01CCD11F1D6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183" t="29341" r="60051" b="13568"/>
          <a:stretch/>
        </p:blipFill>
        <p:spPr>
          <a:xfrm>
            <a:off x="6171696" y="784168"/>
            <a:ext cx="1192045" cy="19367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8F1837-9EFA-A9DA-614F-62B0C2302968}"/>
              </a:ext>
            </a:extLst>
          </p:cNvPr>
          <p:cNvSpPr/>
          <p:nvPr/>
        </p:nvSpPr>
        <p:spPr>
          <a:xfrm>
            <a:off x="1716854" y="798850"/>
            <a:ext cx="4461400" cy="184404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2F54324-E84E-6EF8-9834-8A9626BD2AD5}"/>
              </a:ext>
            </a:extLst>
          </p:cNvPr>
          <p:cNvSpPr txBox="1"/>
          <p:nvPr/>
        </p:nvSpPr>
        <p:spPr>
          <a:xfrm rot="16200000">
            <a:off x="-67472" y="1318613"/>
            <a:ext cx="907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Dice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B5AD707-DAFA-EF68-BF20-F9F0E7464635}"/>
              </a:ext>
            </a:extLst>
          </p:cNvPr>
          <p:cNvSpPr txBox="1"/>
          <p:nvPr/>
        </p:nvSpPr>
        <p:spPr>
          <a:xfrm>
            <a:off x="2719233" y="4835723"/>
            <a:ext cx="3290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Proxima Nova" panose="020B0604020202020204" charset="0"/>
              </a:rPr>
              <a:t>Note: there are empty masks on the GT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482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F4C78448-153D-A2EE-5505-8ECD892965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572656"/>
              </p:ext>
            </p:extLst>
          </p:nvPr>
        </p:nvGraphicFramePr>
        <p:xfrm>
          <a:off x="244399" y="7658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BD14575C-4D42-A748-0EFD-798613FFA89F}"/>
              </a:ext>
            </a:extLst>
          </p:cNvPr>
          <p:cNvSpPr txBox="1"/>
          <p:nvPr/>
        </p:nvSpPr>
        <p:spPr>
          <a:xfrm>
            <a:off x="794943" y="87630"/>
            <a:ext cx="730195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400" b="0" i="0" u="none" strike="noStrike" kern="1200" spc="0" baseline="0">
                <a:solidFill>
                  <a:srgbClr val="202729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500" dirty="0">
                <a:solidFill>
                  <a:schemeClr val="tx1"/>
                </a:solidFill>
              </a:rPr>
              <a:t>Replicability test: 3T M2RAGE, CRMBM, Marseille (N=40) </a:t>
            </a:r>
            <a:r>
              <a:rPr lang="en-US" sz="1200" dirty="0">
                <a:solidFill>
                  <a:schemeClr val="tx1"/>
                </a:solidFill>
              </a:rPr>
              <a:t>-  </a:t>
            </a:r>
            <a:r>
              <a:rPr lang="en-US" sz="1200" dirty="0" err="1">
                <a:solidFill>
                  <a:schemeClr val="tx1"/>
                </a:solidFill>
              </a:rPr>
              <a:t>Resamplig</a:t>
            </a:r>
            <a:r>
              <a:rPr lang="en-US" sz="1200" dirty="0">
                <a:solidFill>
                  <a:schemeClr val="tx1"/>
                </a:solidFill>
              </a:rPr>
              <a:t> (3.0x0.7x0.7)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689842-2952-FE7F-B433-B91011B4FD0C}"/>
              </a:ext>
            </a:extLst>
          </p:cNvPr>
          <p:cNvSpPr txBox="1"/>
          <p:nvPr/>
        </p:nvSpPr>
        <p:spPr>
          <a:xfrm>
            <a:off x="302127" y="3509012"/>
            <a:ext cx="1901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On prediction:</a:t>
            </a:r>
          </a:p>
          <a:p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Empty mask UNI: 40</a:t>
            </a: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Empty mask T1q: 8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96EF9A-008D-D729-1FC8-24CDF503C07A}"/>
              </a:ext>
            </a:extLst>
          </p:cNvPr>
          <p:cNvSpPr txBox="1"/>
          <p:nvPr/>
        </p:nvSpPr>
        <p:spPr>
          <a:xfrm>
            <a:off x="2807516" y="3601208"/>
            <a:ext cx="2058577" cy="3077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/>
              <a:t>DSC Mean = 0.39 ± 0.1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1B95A4-A26F-7465-FA27-30E9FCE46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1" t="8296" r="50666" b="12444"/>
          <a:stretch/>
        </p:blipFill>
        <p:spPr>
          <a:xfrm>
            <a:off x="7080559" y="2635805"/>
            <a:ext cx="1047101" cy="25463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714E33-0190-B2C5-32EE-6FB890E77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01" t="8296" r="50666" b="12444"/>
          <a:stretch/>
        </p:blipFill>
        <p:spPr>
          <a:xfrm>
            <a:off x="6064219" y="2635805"/>
            <a:ext cx="1047101" cy="254635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97A33BD-C3D8-6A66-BE21-1A457AFD5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01" t="8296" r="50666" b="12444"/>
          <a:stretch/>
        </p:blipFill>
        <p:spPr>
          <a:xfrm>
            <a:off x="8096899" y="2635805"/>
            <a:ext cx="1047101" cy="254635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FC7CC3-7F33-CF69-BCE3-5EE970805614}"/>
              </a:ext>
            </a:extLst>
          </p:cNvPr>
          <p:cNvSpPr txBox="1"/>
          <p:nvPr/>
        </p:nvSpPr>
        <p:spPr>
          <a:xfrm>
            <a:off x="6287800" y="2374195"/>
            <a:ext cx="31006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 err="1"/>
              <a:t>Anat</a:t>
            </a:r>
            <a:r>
              <a:rPr lang="fr-FR" sz="1100" dirty="0"/>
              <a:t> T1q               GT             </a:t>
            </a:r>
            <a:r>
              <a:rPr lang="fr-FR" sz="1100" dirty="0" err="1"/>
              <a:t>nnUnet</a:t>
            </a:r>
            <a:r>
              <a:rPr lang="fr-FR" sz="1100" dirty="0"/>
              <a:t> Model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C173CBC-4D2D-67D5-1AA7-548A89B6F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6" t="30786" r="65463" b="11833"/>
          <a:stretch/>
        </p:blipFill>
        <p:spPr>
          <a:xfrm>
            <a:off x="4652280" y="1188709"/>
            <a:ext cx="956878" cy="21856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6AA7C1-7273-FDEA-7143-3A686C85B666}"/>
              </a:ext>
            </a:extLst>
          </p:cNvPr>
          <p:cNvSpPr txBox="1"/>
          <p:nvPr/>
        </p:nvSpPr>
        <p:spPr>
          <a:xfrm rot="16200000">
            <a:off x="-305364" y="1816705"/>
            <a:ext cx="907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F9110F-3026-1CB8-9AEB-F561BDAD9AA4}"/>
              </a:ext>
            </a:extLst>
          </p:cNvPr>
          <p:cNvSpPr/>
          <p:nvPr/>
        </p:nvSpPr>
        <p:spPr>
          <a:xfrm>
            <a:off x="578580" y="1204640"/>
            <a:ext cx="4073700" cy="20217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7601540-9CDA-56D9-F8E7-AC981532C4F0}"/>
              </a:ext>
            </a:extLst>
          </p:cNvPr>
          <p:cNvSpPr txBox="1"/>
          <p:nvPr/>
        </p:nvSpPr>
        <p:spPr>
          <a:xfrm>
            <a:off x="2352447" y="902821"/>
            <a:ext cx="525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Lato"/>
                <a:cs typeface="Times New Roman" panose="02020603050405020304" pitchFamily="18" charset="0"/>
                <a:sym typeface="Lato"/>
              </a:rPr>
              <a:t>T1q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88341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1474</Words>
  <Application>Microsoft Office PowerPoint</Application>
  <PresentationFormat>Affichage à l'écran (16:9)</PresentationFormat>
  <Paragraphs>206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Wingdings</vt:lpstr>
      <vt:lpstr>Times New Roman</vt:lpstr>
      <vt:lpstr>Proxima Nova</vt:lpstr>
      <vt:lpstr>Lato</vt:lpstr>
      <vt:lpstr>Arial</vt:lpstr>
      <vt:lpstr>Calibri</vt:lpstr>
      <vt:lpstr>Spearmint</vt:lpstr>
      <vt:lpstr>Automatic MS lesions segmentation in the spinal cord with CanProCo dataset</vt:lpstr>
      <vt:lpstr>Background</vt:lpstr>
      <vt:lpstr>Objectives</vt:lpstr>
      <vt:lpstr>Data &amp; Tools &amp; Methods: </vt:lpstr>
      <vt:lpstr>Présentation PowerPoint</vt:lpstr>
      <vt:lpstr>Présentation PowerPoint</vt:lpstr>
      <vt:lpstr>Training curves</vt:lpstr>
      <vt:lpstr>Présentation PowerPoint</vt:lpstr>
      <vt:lpstr>Présentation PowerPoint</vt:lpstr>
      <vt:lpstr>Deliverables</vt:lpstr>
      <vt:lpstr>Conclusion</vt:lpstr>
      <vt:lpstr>Perspectives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MS lesions segmentation in the spinal cord with CanProCo dataset</dc:title>
  <cp:lastModifiedBy>nilser laines medina</cp:lastModifiedBy>
  <cp:revision>15</cp:revision>
  <dcterms:modified xsi:type="dcterms:W3CDTF">2023-06-08T17:53:42Z</dcterms:modified>
</cp:coreProperties>
</file>